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58" r:id="rId5"/>
    <p:sldId id="261" r:id="rId6"/>
    <p:sldId id="262" r:id="rId7"/>
    <p:sldId id="263" r:id="rId8"/>
    <p:sldId id="264" r:id="rId9"/>
    <p:sldId id="294" r:id="rId10"/>
    <p:sldId id="292" r:id="rId11"/>
    <p:sldId id="291" r:id="rId12"/>
    <p:sldId id="293" r:id="rId13"/>
    <p:sldId id="356" r:id="rId14"/>
    <p:sldId id="280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AC597-D0C1-413D-A6AF-D7ED7DCFC2EA}" v="61" dt="2023-10-19T10:00:11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022257-8F27-4D01-BD18-69FB72CADE5D}" type="datetime1">
              <a:rPr lang="es-ES" smtClean="0"/>
              <a:t>06/11/2023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71857-26EA-47E2-9155-D6CFE03690C8}" type="datetime1">
              <a:rPr lang="es-ES" smtClean="0"/>
              <a:pPr/>
              <a:t>06/11/2023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77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564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826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900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22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94985C-69FE-4C78-8B47-6579041C53B3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Marcador de fech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411EDAB-3C6B-4917-90C6-61B9152180C1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13" name="Marcador de pie de pá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5" name="Conector derecho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recho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recho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1A9DED-E36B-438F-B08A-3397F5AC6183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Marcador de fech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162FB4F-A2C6-41B3-BDE9-90E1E7570B9F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13" name="Marcador de pie de pá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2" name="Marcador de fech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376B528-0287-4BA1-9BC8-0487CF04A97A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13" name="Marcador de pie de pá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2" name="Marcador de fech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C1EA121-E927-46C5-B1F6-A17F5B7DAD66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13" name="Marcador de pie de pá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8" name="Marcador de posición de imagen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fech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61B3DF-A332-486E-B396-1D4B9C8FD680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13" name="Marcador de pie de pá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2" name="Marcador de fech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785CAB3-9417-477D-AEED-2127B649F6C8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13" name="Marcador de pie de pá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2" name="Marcador de fech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F18A85B-765D-40FC-AD09-6091B3410ECC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13" name="Marcador de pie de pá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176532-3C26-418B-B78D-51AF847B2DBF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F1920-5CAD-40D9-875E-0DBDF695FDC3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elogramo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E50598-F329-4DE9-93FC-DA4A01DFA178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68A775-6EE5-4AA5-AD9F-BA353347F31F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e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7CC73-33DF-4B7A-9596-FCCDFCE1E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modify pattern title style</a:t>
            </a:r>
            <a:endParaRPr lang="es-ES" dirty="0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3FD71A65-0E2C-4DB9-8677-CDBEA596F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696" y="6231633"/>
            <a:ext cx="403229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ctr">
              <a:defRPr lang="es-ES" sz="900" kern="120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8DA595E-3B1D-4FC6-9A00-7E763ED4FBB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4BA02D3-DF54-4750-BCFE-4E73DEC144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675" y="1162968"/>
            <a:ext cx="3492000" cy="1948226"/>
          </a:xfrm>
        </p:spPr>
        <p:txBody>
          <a:bodyPr>
            <a:spAutoFit/>
          </a:bodyPr>
          <a:lstStyle/>
          <a:p>
            <a:pPr lvl="0"/>
            <a:r>
              <a:rPr lang="en-US" noProof="0" dirty="0"/>
              <a:t>Click to modify the text styles of the pattern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F6873AD-9A33-4B28-B3B7-C204A860AA3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50000" y="1162968"/>
            <a:ext cx="3492000" cy="1948226"/>
          </a:xfrm>
        </p:spPr>
        <p:txBody>
          <a:bodyPr>
            <a:spAutoFit/>
          </a:bodyPr>
          <a:lstStyle/>
          <a:p>
            <a:pPr lvl="0"/>
            <a:r>
              <a:rPr lang="en-US" noProof="0" dirty="0"/>
              <a:t>Click to modify the text styles of the pattern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0F6EACE3-7DD0-4861-AAD3-896F5F0877D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03325" y="1162968"/>
            <a:ext cx="3492000" cy="1948226"/>
          </a:xfrm>
        </p:spPr>
        <p:txBody>
          <a:bodyPr>
            <a:spAutoFit/>
          </a:bodyPr>
          <a:lstStyle/>
          <a:p>
            <a:pPr lvl="0"/>
            <a:r>
              <a:rPr lang="en-US" noProof="0" dirty="0"/>
              <a:t>Click to modify the text styles of the pattern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5914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38">
          <p15:clr>
            <a:srgbClr val="FBAE40"/>
          </p15:clr>
        </p15:guide>
        <p15:guide id="2" pos="2729">
          <p15:clr>
            <a:srgbClr val="FBAE40"/>
          </p15:clr>
        </p15:guide>
        <p15:guide id="3" pos="4951">
          <p15:clr>
            <a:srgbClr val="FBAE40"/>
          </p15:clr>
        </p15:guide>
        <p15:guide id="4" pos="50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7654D3-51E3-4DAB-8B98-C0FA872C2507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elogramo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F4D2F02-A16A-4099-8C59-38D0CECD7EE8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es-ES" sz="14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9230D52-0E8C-4B0F-A472-ED12DE719FAA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es-ES" sz="14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9F0671-7898-4BD8-8B19-67D3E88DB6EF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CF1D0-530C-4FE3-AA47-BEA939D2E7CB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8CB99F-7ED6-4949-823C-6BEA3754B46B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557008F-643B-4E03-977F-B71017F47E61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elogramo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0FCDE46-386F-4D8B-915D-AF4E96FAE0AB}" type="datetime1">
              <a:rPr lang="es-ES" noProof="0" smtClean="0"/>
              <a:t>06/11/2023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s://www.linkedin.com/company/unilion/posts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hyperlink" Target="https://errin.e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glortd.org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4840" y="333444"/>
            <a:ext cx="4526280" cy="3227514"/>
          </a:xfrm>
        </p:spPr>
        <p:txBody>
          <a:bodyPr rtlCol="0"/>
          <a:lstStyle/>
          <a:p>
            <a:pPr algn="ctr" rtl="0"/>
            <a:r>
              <a:rPr lang="es-ES" dirty="0"/>
              <a:t>OPE-UAH </a:t>
            </a:r>
            <a:br>
              <a:rPr lang="es-ES" dirty="0"/>
            </a:br>
            <a:r>
              <a:rPr lang="es-ES" dirty="0"/>
              <a:t>en Bruselas</a:t>
            </a:r>
          </a:p>
        </p:txBody>
      </p:sp>
      <p:pic>
        <p:nvPicPr>
          <p:cNvPr id="8" name="Marcador de posición de imagen 7" descr="Un grupo de personas en un salón de clases&#10;&#10;Descripción generada automáticamente con confianza media">
            <a:extLst>
              <a:ext uri="{FF2B5EF4-FFF2-40B4-BE49-F238E27FC236}">
                <a16:creationId xmlns:a16="http://schemas.microsoft.com/office/drawing/2014/main" id="{84591C30-E755-3CF8-F746-8C5FCDFC2C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6" b="9096"/>
          <a:stretch>
            <a:fillRect/>
          </a:stretch>
        </p:blipFill>
        <p:spPr/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4528694-CD6C-EE4D-CE17-D10544554D07}"/>
              </a:ext>
            </a:extLst>
          </p:cNvPr>
          <p:cNvSpPr txBox="1"/>
          <p:nvPr/>
        </p:nvSpPr>
        <p:spPr>
          <a:xfrm>
            <a:off x="6311900" y="4223419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Eduardo Raúl Sánchez Custodio</a:t>
            </a:r>
          </a:p>
          <a:p>
            <a:pPr algn="ctr"/>
            <a:endParaRPr lang="en-US" sz="1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1200" i="1" dirty="0">
                <a:latin typeface="Arial" panose="020B0604020202020204" pitchFamily="34" charset="0"/>
                <a:cs typeface="Arial" panose="020B0604020202020204" pitchFamily="34" charset="0"/>
              </a:rPr>
              <a:t>tecnico.bruselas@uah.es</a:t>
            </a:r>
          </a:p>
          <a:p>
            <a:pPr algn="ctr"/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Rue du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Trône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62, 6th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, 1050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Ixelles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B79A9C0-1904-99BE-7C1D-70FA5E89D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950" y="6329640"/>
            <a:ext cx="1543050" cy="5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3CCD-D011-3818-4009-3D09917B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191" y="395347"/>
            <a:ext cx="6987641" cy="1003992"/>
          </a:xfrm>
        </p:spPr>
        <p:txBody>
          <a:bodyPr vert="horz" lIns="72000" tIns="72000" rIns="72000" bIns="72000" rtlCol="0" anchor="b" anchorCtr="0">
            <a:noAutofit/>
          </a:bodyPr>
          <a:lstStyle/>
          <a:p>
            <a:pPr algn="ctr"/>
            <a:r>
              <a:rPr lang="en-GB" sz="3600" dirty="0" err="1"/>
              <a:t>Apoyo</a:t>
            </a:r>
            <a:r>
              <a:rPr lang="en-GB" sz="3600" dirty="0"/>
              <a:t> de Euro-Funding a UAH </a:t>
            </a:r>
            <a:r>
              <a:rPr lang="en-GB" sz="3600" dirty="0" err="1"/>
              <a:t>posicionamiento</a:t>
            </a:r>
            <a:r>
              <a:rPr lang="en-GB" sz="3600" dirty="0"/>
              <a:t> en Bruselas: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6DD24-1A7D-F47B-19FB-3B94197E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74" y="1690392"/>
            <a:ext cx="10916206" cy="4322762"/>
          </a:xfrm>
        </p:spPr>
        <p:txBody>
          <a:bodyPr vert="horz" wrap="square" lIns="91440" tIns="45720" rIns="91440" bIns="45720" rtlCol="0">
            <a:normAutofit/>
          </a:bodyPr>
          <a:lstStyle/>
          <a:p>
            <a:pPr marL="285750" indent="-28575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fontAlgn="base">
              <a:lnSpc>
                <a:spcPct val="90000"/>
              </a:lnSpc>
            </a:pPr>
            <a:r>
              <a:rPr lang="es-ES" sz="2000" dirty="0">
                <a:latin typeface="+mj-lt"/>
              </a:rPr>
              <a:t>Con nuestro equipo de Bruselas y nuestro equipo de programas de la UE contribuimos a</a:t>
            </a:r>
            <a:r>
              <a:rPr lang="en-GB" sz="2000" dirty="0">
                <a:latin typeface="+mj-lt"/>
              </a:rPr>
              <a:t>: </a:t>
            </a:r>
          </a:p>
          <a:p>
            <a:pPr marL="285750" indent="-28575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 err="1">
                <a:latin typeface="+mj-lt"/>
              </a:rPr>
              <a:t>Identificar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coordinadores</a:t>
            </a:r>
            <a:r>
              <a:rPr lang="en-GB" sz="2000" dirty="0">
                <a:latin typeface="+mj-lt"/>
              </a:rPr>
              <a:t> clave, </a:t>
            </a:r>
            <a:r>
              <a:rPr lang="en-GB" sz="2000" dirty="0" err="1">
                <a:latin typeface="+mj-lt"/>
              </a:rPr>
              <a:t>socios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estratégicos</a:t>
            </a:r>
            <a:endParaRPr lang="en-GB" sz="2000" dirty="0">
              <a:latin typeface="+mj-lt"/>
            </a:endParaRPr>
          </a:p>
          <a:p>
            <a:pPr marL="285750" indent="-28575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</a:rPr>
              <a:t>Analizar y recomendar plataformas de la UE, asociaciones y partenariados de interés en los que participar activamente</a:t>
            </a:r>
          </a:p>
          <a:p>
            <a:pPr marL="285750" indent="-28575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</a:rPr>
              <a:t>Identificar a los principales responsables de la toma de decisiones en las instituciones de la UE</a:t>
            </a:r>
          </a:p>
          <a:p>
            <a:pPr marL="285750" indent="-28575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</a:rPr>
              <a:t>Organizar reuniones y hacer un seguimiento de los objetivos identificados en toda Europa.</a:t>
            </a:r>
          </a:p>
          <a:p>
            <a:pPr marL="285750" indent="-28575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 err="1">
                <a:latin typeface="+mj-lt"/>
              </a:rPr>
              <a:t>Identificar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eventos</a:t>
            </a:r>
            <a:r>
              <a:rPr lang="en-GB" sz="2000" dirty="0">
                <a:latin typeface="+mj-lt"/>
              </a:rPr>
              <a:t> de </a:t>
            </a:r>
            <a:r>
              <a:rPr lang="en-GB" sz="2000" dirty="0" err="1">
                <a:latin typeface="+mj-lt"/>
              </a:rPr>
              <a:t>interés</a:t>
            </a:r>
            <a:r>
              <a:rPr lang="en-GB" sz="2000" dirty="0">
                <a:latin typeface="+mj-lt"/>
              </a:rPr>
              <a:t> </a:t>
            </a:r>
          </a:p>
          <a:p>
            <a:pPr marL="285750" indent="-28575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</a:rPr>
              <a:t>Organizar cursos de formación </a:t>
            </a:r>
            <a:r>
              <a:rPr lang="es-ES" dirty="0">
                <a:latin typeface="+mj-lt"/>
              </a:rPr>
              <a:t>a medida sobre programas y posicionamiento </a:t>
            </a:r>
            <a:r>
              <a:rPr lang="es-ES" sz="2000" dirty="0">
                <a:latin typeface="+mj-lt"/>
              </a:rPr>
              <a:t>de la UE</a:t>
            </a:r>
            <a:endParaRPr lang="en-GB" sz="2000" dirty="0"/>
          </a:p>
        </p:txBody>
      </p:sp>
      <p:sp>
        <p:nvSpPr>
          <p:cNvPr id="5" name="Marcador de número de diapositiva 2" hidden="1">
            <a:extLst>
              <a:ext uri="{FF2B5EF4-FFF2-40B4-BE49-F238E27FC236}">
                <a16:creationId xmlns:a16="http://schemas.microsoft.com/office/drawing/2014/main" id="{44BE0847-C88B-5839-AD7F-67A38209B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696" y="6231633"/>
            <a:ext cx="40322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6F97755-CF1C-49EE-9832-9FD78690BC2A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013E7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013E77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35311-651C-8AA4-AC18-6B2339CAC86E}"/>
              </a:ext>
            </a:extLst>
          </p:cNvPr>
          <p:cNvSpPr txBox="1"/>
          <p:nvPr/>
        </p:nvSpPr>
        <p:spPr>
          <a:xfrm>
            <a:off x="1921079" y="5904097"/>
            <a:ext cx="811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8909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 servicio especialmente indicado para convertirse en socio estratégico de las convocatorias de colaboración</a:t>
            </a:r>
            <a:endParaRPr kumimoji="0" lang="en-BE" sz="2000" b="1" i="0" u="none" strike="noStrike" kern="1200" cap="none" spc="0" normalizeH="0" baseline="0" noProof="0" dirty="0">
              <a:ln>
                <a:noFill/>
              </a:ln>
              <a:solidFill>
                <a:srgbClr val="08909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6" descr="A person in a blue shirt&#10;&#10;Description automatically generated">
            <a:extLst>
              <a:ext uri="{FF2B5EF4-FFF2-40B4-BE49-F238E27FC236}">
                <a16:creationId xmlns:a16="http://schemas.microsoft.com/office/drawing/2014/main" id="{DB13C7FE-29E0-1C50-BBDE-6DE00697F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40" y="56022"/>
            <a:ext cx="2092944" cy="18859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CA8E24-70D1-B294-F9D4-386C6EA3C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70" y="5904097"/>
            <a:ext cx="883817" cy="9061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BB0BB4-3C98-BBA4-B3A2-AE511C660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950" y="6329640"/>
            <a:ext cx="1543050" cy="5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444079D-629C-4C44-8DB6-B4B5E7C5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1866075"/>
            <a:ext cx="4284858" cy="2093975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/>
              <a:t>¡Muchas gracias!</a:t>
            </a:r>
          </a:p>
        </p:txBody>
      </p:sp>
      <p:pic>
        <p:nvPicPr>
          <p:cNvPr id="3078" name="Picture 6" descr="Un mural con el lema &quot;El futuro es Europa&quot; luce en la célebre Rue de la Loi de Bruselas.">
            <a:extLst>
              <a:ext uri="{FF2B5EF4-FFF2-40B4-BE49-F238E27FC236}">
                <a16:creationId xmlns:a16="http://schemas.microsoft.com/office/drawing/2014/main" id="{436E927A-DBAE-1928-FED8-4886E391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17" y="533400"/>
            <a:ext cx="5599383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F1ECDA-097A-E995-2BB2-B8E774E0E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950" y="6329640"/>
            <a:ext cx="1543050" cy="52835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EA6F4F4-06AD-93FC-98AB-6382632BC9DE}"/>
              </a:ext>
            </a:extLst>
          </p:cNvPr>
          <p:cNvSpPr txBox="1"/>
          <p:nvPr/>
        </p:nvSpPr>
        <p:spPr>
          <a:xfrm>
            <a:off x="4644754" y="5874477"/>
            <a:ext cx="389572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Eduardo Raúl Sánchez Custodio</a:t>
            </a:r>
          </a:p>
          <a:p>
            <a:pPr algn="ctr"/>
            <a:endParaRPr lang="en-US" sz="1050" b="1" i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105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tecnico.bruselas@uah.es</a:t>
            </a:r>
          </a:p>
          <a:p>
            <a:pPr algn="ctr"/>
            <a:endParaRPr lang="es-ES" sz="105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05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 du </a:t>
            </a:r>
            <a:r>
              <a:rPr lang="es-ES" sz="105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Trône</a:t>
            </a:r>
            <a:r>
              <a:rPr lang="es-ES" sz="105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62, 6th </a:t>
            </a:r>
            <a:r>
              <a:rPr lang="es-ES" sz="105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  <a:r>
              <a:rPr lang="es-ES" sz="105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1050 </a:t>
            </a:r>
            <a:r>
              <a:rPr lang="es-ES" sz="105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Ixelles</a:t>
            </a:r>
            <a:endParaRPr lang="es-ES" sz="105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0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721" y="1720712"/>
            <a:ext cx="3068833" cy="2093975"/>
          </a:xfrm>
        </p:spPr>
        <p:txBody>
          <a:bodyPr rtlCol="0"/>
          <a:lstStyle/>
          <a:p>
            <a:pPr algn="ctr" rtl="0"/>
            <a:r>
              <a:rPr lang="es-ES" dirty="0"/>
              <a:t>OPE-UAH</a:t>
            </a:r>
            <a:br>
              <a:rPr lang="es-ES" dirty="0"/>
            </a:br>
            <a:r>
              <a:rPr lang="es-ES" dirty="0"/>
              <a:t>Bruselas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/>
              <a:t>Nuestra historia</a:t>
            </a:r>
          </a:p>
          <a:p>
            <a:pPr rtl="0"/>
            <a:r>
              <a:rPr lang="es-ES" dirty="0"/>
              <a:t>Misión</a:t>
            </a:r>
          </a:p>
          <a:p>
            <a:pPr rtl="0"/>
            <a:r>
              <a:rPr lang="es-ES" dirty="0"/>
              <a:t>Posicionamiento Internacional</a:t>
            </a:r>
          </a:p>
          <a:p>
            <a:r>
              <a:rPr lang="es-ES" dirty="0"/>
              <a:t>Actores en Bruselas</a:t>
            </a:r>
          </a:p>
          <a:p>
            <a:pPr rtl="0"/>
            <a:endParaRPr lang="es-ES" dirty="0"/>
          </a:p>
        </p:txBody>
      </p:sp>
      <p:grpSp>
        <p:nvGrpSpPr>
          <p:cNvPr id="10" name="Grupo 9" descr="Información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34AD872D-15E5-DC65-C48F-99032A7B8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950" y="6329640"/>
            <a:ext cx="1543050" cy="528359"/>
          </a:xfrm>
          <a:prstGeom prst="rect">
            <a:avLst/>
          </a:prstGeom>
        </p:spPr>
      </p:pic>
      <p:pic>
        <p:nvPicPr>
          <p:cNvPr id="4" name="Imagen 3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id="{74C46779-88C0-10B6-CB1F-4DBFFCADC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52787"/>
            <a:ext cx="4000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ángulo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Nuestra historia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903" y="3145741"/>
            <a:ext cx="5198357" cy="1649550"/>
          </a:xfrm>
        </p:spPr>
        <p:txBody>
          <a:bodyPr vert="horz" lIns="0" tIns="45720" rIns="0" bIns="45720" rtlCol="0">
            <a:normAutofit/>
          </a:bodyPr>
          <a:lstStyle/>
          <a:p>
            <a:pPr rtl="0"/>
            <a:r>
              <a:rPr lang="es-ES" dirty="0">
                <a:latin typeface="+mj-lt"/>
              </a:rPr>
              <a:t>Colaboración URJC- UAH</a:t>
            </a:r>
          </a:p>
          <a:p>
            <a:pPr rtl="0"/>
            <a:r>
              <a:rPr lang="es-ES" dirty="0">
                <a:latin typeface="+mj-lt"/>
              </a:rPr>
              <a:t>Campus de Excelencia Internacional</a:t>
            </a:r>
          </a:p>
        </p:txBody>
      </p:sp>
      <p:pic>
        <p:nvPicPr>
          <p:cNvPr id="12" name="Marcador de posición de imagen 11" descr="Un grupo de personas en el interior de un aeropuerto&#10;&#10;Descripción generada automáticamente con confianza media">
            <a:extLst>
              <a:ext uri="{FF2B5EF4-FFF2-40B4-BE49-F238E27FC236}">
                <a16:creationId xmlns:a16="http://schemas.microsoft.com/office/drawing/2014/main" id="{8EF3A715-DBAC-481E-71C9-CBCFC39C5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20236"/>
          <a:stretch>
            <a:fillRect/>
          </a:stretch>
        </p:blipFill>
        <p:spPr>
          <a:xfrm>
            <a:off x="0" y="0"/>
            <a:ext cx="4654296" cy="6858000"/>
          </a:xfr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10CD03-0820-E5EE-3F03-9E8AEE18F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7424" y="6055916"/>
            <a:ext cx="2300061" cy="78756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E95E17-5514-371C-1EAD-201380BA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49" y="6069617"/>
            <a:ext cx="1729694" cy="65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7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ángulo 2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Misión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2790855"/>
            <a:ext cx="5429459" cy="3311766"/>
          </a:xfrm>
        </p:spPr>
        <p:txBody>
          <a:bodyPr vert="horz" lIns="0" tIns="45720" rIns="0" bIns="45720" rtlCol="0">
            <a:normAutofit/>
          </a:bodyPr>
          <a:lstStyle/>
          <a:p>
            <a:pPr rtl="0"/>
            <a:r>
              <a:rPr lang="es-ES" dirty="0">
                <a:latin typeface="+mj-lt"/>
              </a:rPr>
              <a:t>Establecer relaciones con instituciones europeas.</a:t>
            </a:r>
          </a:p>
          <a:p>
            <a:pPr rtl="0"/>
            <a:r>
              <a:rPr lang="es-ES" dirty="0">
                <a:latin typeface="+mj-lt"/>
              </a:rPr>
              <a:t>Apoyar la participación en convocatorias de programas europeos.</a:t>
            </a:r>
          </a:p>
          <a:p>
            <a:pPr rtl="0"/>
            <a:r>
              <a:rPr lang="es-ES" dirty="0">
                <a:latin typeface="+mj-lt"/>
              </a:rPr>
              <a:t>Informar sobre las últimas novedades en acciones europeas de investigación.</a:t>
            </a:r>
          </a:p>
        </p:txBody>
      </p:sp>
      <p:pic>
        <p:nvPicPr>
          <p:cNvPr id="16" name="Marcador de posición de imagen 15" descr="Un grupo de personas en un salón de clases&#10;&#10;Descripción generada automáticamente con confianza baja">
            <a:extLst>
              <a:ext uri="{FF2B5EF4-FFF2-40B4-BE49-F238E27FC236}">
                <a16:creationId xmlns:a16="http://schemas.microsoft.com/office/drawing/2014/main" id="{1132DA3A-D67D-C197-64A5-504C303330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20236"/>
          <a:stretch>
            <a:fillRect/>
          </a:stretch>
        </p:blipFill>
        <p:spPr>
          <a:xfrm>
            <a:off x="6270171" y="-10903"/>
            <a:ext cx="5916144" cy="6868904"/>
          </a:xfr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AC1BF93-486D-DD62-F5ED-7E5DAE31C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6293513"/>
            <a:ext cx="1543050" cy="5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ángulo 1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36DB04AA-2B2C-4162-AD6D-1FF80268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s-E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Posicionamiento Internacional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CCBAAA8-DE36-46A7-8728-72C3486FD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6831240" cy="4132576"/>
          </a:xfrm>
        </p:spPr>
        <p:txBody>
          <a:bodyPr vert="horz" lIns="0" tIns="45720" rIns="0" bIns="45720" rtlCol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s-ES" b="1" dirty="0">
                <a:latin typeface="+mj-lt"/>
              </a:rPr>
              <a:t>Crear conexiones </a:t>
            </a:r>
            <a:r>
              <a:rPr lang="es-ES" dirty="0">
                <a:latin typeface="+mj-lt"/>
              </a:rPr>
              <a:t>con socios de otros países, para crear posibles sinergias de colaboración.</a:t>
            </a:r>
          </a:p>
          <a:p>
            <a:pPr>
              <a:lnSpc>
                <a:spcPct val="120000"/>
              </a:lnSpc>
            </a:pPr>
            <a:r>
              <a:rPr lang="es-ES" b="1" dirty="0">
                <a:latin typeface="+mj-lt"/>
              </a:rPr>
              <a:t>Participar activamente </a:t>
            </a:r>
            <a:r>
              <a:rPr lang="es-ES" dirty="0">
                <a:latin typeface="+mj-lt"/>
              </a:rPr>
              <a:t>en </a:t>
            </a:r>
            <a:r>
              <a:rPr lang="es-ES" i="1" dirty="0" err="1">
                <a:latin typeface="+mj-lt"/>
              </a:rPr>
              <a:t>Infodays</a:t>
            </a:r>
            <a:r>
              <a:rPr lang="es-ES" dirty="0">
                <a:latin typeface="+mj-lt"/>
              </a:rPr>
              <a:t>, </a:t>
            </a:r>
            <a:r>
              <a:rPr lang="es-ES" dirty="0" err="1">
                <a:latin typeface="+mj-lt"/>
              </a:rPr>
              <a:t>Brockerage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Events</a:t>
            </a:r>
            <a:r>
              <a:rPr lang="es-ES" dirty="0">
                <a:latin typeface="+mj-lt"/>
              </a:rPr>
              <a:t> y eventos organizados por la Comisión Europea y otras organizaciones internacionales.</a:t>
            </a:r>
          </a:p>
          <a:p>
            <a:pPr>
              <a:lnSpc>
                <a:spcPct val="120000"/>
              </a:lnSpc>
            </a:pPr>
            <a:r>
              <a:rPr lang="es-ES" b="1" dirty="0">
                <a:latin typeface="+mj-lt"/>
              </a:rPr>
              <a:t>Apoyo institucional </a:t>
            </a:r>
            <a:r>
              <a:rPr lang="es-ES" dirty="0">
                <a:latin typeface="+mj-lt"/>
              </a:rPr>
              <a:t>y logístico en la organización de eventos y promoción de encuentros de nuestros investigadores en Bruselas. </a:t>
            </a:r>
          </a:p>
          <a:p>
            <a:pPr>
              <a:lnSpc>
                <a:spcPct val="120000"/>
              </a:lnSpc>
            </a:pPr>
            <a:r>
              <a:rPr lang="es-ES" b="1" dirty="0">
                <a:latin typeface="+mj-lt"/>
              </a:rPr>
              <a:t>Representar los intereses </a:t>
            </a:r>
            <a:r>
              <a:rPr lang="es-ES" dirty="0">
                <a:latin typeface="+mj-lt"/>
              </a:rPr>
              <a:t>de los investigadores universitarios ante los principales interlocutores en Bruselas.</a:t>
            </a:r>
          </a:p>
        </p:txBody>
      </p:sp>
      <p:pic>
        <p:nvPicPr>
          <p:cNvPr id="5" name="Marcador de posición de imagen 4" descr="Un grupo de personas en un auditorio&#10;&#10;Descripción generada automáticamente">
            <a:extLst>
              <a:ext uri="{FF2B5EF4-FFF2-40B4-BE49-F238E27FC236}">
                <a16:creationId xmlns:a16="http://schemas.microsoft.com/office/drawing/2014/main" id="{32F1B65A-2CE1-A0F3-2DB8-B0C7A1F6E3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2" r="24192"/>
          <a:stretch>
            <a:fillRect/>
          </a:stretch>
        </p:blipFill>
        <p:spPr>
          <a:xfrm>
            <a:off x="0" y="0"/>
            <a:ext cx="4654296" cy="6857999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BA18C7-4538-5ED2-F81F-DD04381D6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950" y="6329640"/>
            <a:ext cx="1543050" cy="5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9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ángulo 1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36DB04AA-2B2C-4162-AD6D-1FF80268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s-E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Actores en Bruselas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2FBA18C7-4538-5ED2-F81F-DD04381D6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950" y="6329640"/>
            <a:ext cx="1543050" cy="52835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8B9898F-2732-547F-3011-61B7BA75B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016" y="2111766"/>
            <a:ext cx="1915659" cy="20047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8CE41A-BB2B-9FC0-48C3-8487190C3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038" y="2067106"/>
            <a:ext cx="3657600" cy="21145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DF693DA-B53C-DF23-5F22-CF475794C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998" y="4702164"/>
            <a:ext cx="3924300" cy="1243259"/>
          </a:xfrm>
          <a:prstGeom prst="rect">
            <a:avLst/>
          </a:prstGeom>
        </p:spPr>
      </p:pic>
      <p:pic>
        <p:nvPicPr>
          <p:cNvPr id="12" name="Marcador de posición de imagen 11" descr="Un grupo de personas sentadas en un restaurante&#10;&#10;Descripción generada automáticamente con confianza media">
            <a:extLst>
              <a:ext uri="{FF2B5EF4-FFF2-40B4-BE49-F238E27FC236}">
                <a16:creationId xmlns:a16="http://schemas.microsoft.com/office/drawing/2014/main" id="{002F6E20-6C85-C8B4-CCD5-573D14C7B0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20236"/>
          <a:stretch>
            <a:fillRect/>
          </a:stretch>
        </p:blipFill>
        <p:spPr>
          <a:xfrm>
            <a:off x="0" y="0"/>
            <a:ext cx="4654296" cy="6857999"/>
          </a:xfrm>
        </p:spPr>
      </p:pic>
    </p:spTree>
    <p:extLst>
      <p:ext uri="{BB962C8B-B14F-4D97-AF65-F5344CB8AC3E}">
        <p14:creationId xmlns:p14="http://schemas.microsoft.com/office/powerpoint/2010/main" val="262542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19D1C-C75A-0D52-3C39-FFCAEA60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629" y="265670"/>
            <a:ext cx="6054846" cy="634336"/>
          </a:xfrm>
        </p:spPr>
        <p:txBody>
          <a:bodyPr/>
          <a:lstStyle/>
          <a:p>
            <a:pPr algn="ctr"/>
            <a:r>
              <a:rPr lang="es-ES" dirty="0"/>
              <a:t>	</a:t>
            </a:r>
            <a:r>
              <a:rPr lang="es-ES" dirty="0" err="1">
                <a:solidFill>
                  <a:schemeClr val="tx1"/>
                </a:solidFill>
              </a:rPr>
              <a:t>UniLiON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0355208-9F76-CC29-654A-6B0B6720F648}"/>
              </a:ext>
            </a:extLst>
          </p:cNvPr>
          <p:cNvSpPr txBox="1">
            <a:spLocks/>
          </p:cNvSpPr>
          <p:nvPr/>
        </p:nvSpPr>
        <p:spPr>
          <a:xfrm>
            <a:off x="7107012" y="4727429"/>
            <a:ext cx="5018049" cy="1347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05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Universities Informal Liaison Offices Network</a:t>
            </a:r>
            <a:endParaRPr lang="en-US" sz="1050" dirty="0">
              <a:solidFill>
                <a:schemeClr val="tx1"/>
              </a:solidFill>
            </a:endParaRPr>
          </a:p>
          <a:p>
            <a:pPr algn="ctr"/>
            <a:endParaRPr lang="en-US" sz="1050" b="0" u="sng" dirty="0">
              <a:solidFill>
                <a:schemeClr val="tx1"/>
              </a:solidFill>
            </a:endParaRPr>
          </a:p>
          <a:p>
            <a:pPr algn="ctr"/>
            <a:r>
              <a:rPr lang="en-US" sz="1050" b="0" i="0" dirty="0">
                <a:solidFill>
                  <a:schemeClr val="tx1"/>
                </a:solidFill>
                <a:effectLst/>
              </a:rPr>
              <a:t>“The network represents an arena of exchange where the participants share information, create collaboration and act as information multipliers towards the represented </a:t>
            </a:r>
            <a:r>
              <a:rPr lang="en-US" sz="1050" b="0" i="0" dirty="0" err="1">
                <a:solidFill>
                  <a:schemeClr val="tx1"/>
                </a:solidFill>
                <a:effectLst/>
              </a:rPr>
              <a:t>organisations</a:t>
            </a:r>
            <a:r>
              <a:rPr lang="en-US" sz="1050" b="0" dirty="0">
                <a:solidFill>
                  <a:schemeClr val="tx1"/>
                </a:solidFill>
              </a:rPr>
              <a:t>”</a:t>
            </a:r>
            <a:endParaRPr lang="es-ES" sz="1050" b="0" dirty="0">
              <a:solidFill>
                <a:schemeClr val="tx1"/>
              </a:solidFill>
            </a:endParaRPr>
          </a:p>
          <a:p>
            <a:pPr algn="ctr"/>
            <a:endParaRPr lang="es-ES" sz="1050" b="0" u="sng" dirty="0">
              <a:solidFill>
                <a:schemeClr val="tx1"/>
              </a:solidFill>
            </a:endParaRPr>
          </a:p>
        </p:txBody>
      </p:sp>
      <p:pic>
        <p:nvPicPr>
          <p:cNvPr id="2054" name="Picture 6" descr="Vista previa de la imagen">
            <a:extLst>
              <a:ext uri="{FF2B5EF4-FFF2-40B4-BE49-F238E27FC236}">
                <a16:creationId xmlns:a16="http://schemas.microsoft.com/office/drawing/2014/main" id="{221FCEC4-68A7-AD7A-363D-1AFFD49B6E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8"/>
          <a:stretch/>
        </p:blipFill>
        <p:spPr bwMode="auto">
          <a:xfrm>
            <a:off x="2120129" y="74809"/>
            <a:ext cx="4404219" cy="23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ista previa de la imagen">
            <a:extLst>
              <a:ext uri="{FF2B5EF4-FFF2-40B4-BE49-F238E27FC236}">
                <a16:creationId xmlns:a16="http://schemas.microsoft.com/office/drawing/2014/main" id="{D1F3651E-AA07-EF30-74C4-8AC92620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06" y="2248416"/>
            <a:ext cx="5209666" cy="213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ista previa de la imagen">
            <a:extLst>
              <a:ext uri="{FF2B5EF4-FFF2-40B4-BE49-F238E27FC236}">
                <a16:creationId xmlns:a16="http://schemas.microsoft.com/office/drawing/2014/main" id="{2119C6FB-E65B-EEAD-D930-C85B6FCB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70" y="4431840"/>
            <a:ext cx="3579643" cy="235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878E006-FA14-5F95-2083-616FB1E43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8950" y="6329640"/>
            <a:ext cx="1543050" cy="52835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D137F1B-94BC-B396-777C-D085B3A79D36}"/>
              </a:ext>
            </a:extLst>
          </p:cNvPr>
          <p:cNvSpPr txBox="1"/>
          <p:nvPr/>
        </p:nvSpPr>
        <p:spPr>
          <a:xfrm>
            <a:off x="7545275" y="1089619"/>
            <a:ext cx="3103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200" dirty="0"/>
              <a:t>Relación </a:t>
            </a:r>
            <a:r>
              <a:rPr lang="es-ES" sz="1200" b="1" dirty="0"/>
              <a:t>Universidades</a:t>
            </a:r>
            <a:r>
              <a:rPr lang="es-ES" sz="1200" dirty="0"/>
              <a:t> por todo </a:t>
            </a:r>
            <a:r>
              <a:rPr lang="es-ES" sz="1200" b="1" dirty="0"/>
              <a:t>Europa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Búsqueda de socios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Información sobre convocatorias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Organización de eventos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Compartir buenas prácticas</a:t>
            </a:r>
          </a:p>
        </p:txBody>
      </p:sp>
      <p:pic>
        <p:nvPicPr>
          <p:cNvPr id="1028" name="Picture 4" descr="No hay descripción alternativa para esta imagen">
            <a:extLst>
              <a:ext uri="{FF2B5EF4-FFF2-40B4-BE49-F238E27FC236}">
                <a16:creationId xmlns:a16="http://schemas.microsoft.com/office/drawing/2014/main" id="{95BA86F9-63CB-669D-1C11-6AF87D21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269"/>
            <a:ext cx="3283570" cy="29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tipo de UnILiON - Universities Informal Liaison Offices Network">
            <a:extLst>
              <a:ext uri="{FF2B5EF4-FFF2-40B4-BE49-F238E27FC236}">
                <a16:creationId xmlns:a16="http://schemas.microsoft.com/office/drawing/2014/main" id="{0677BEC6-3891-A6EC-C121-CD16411B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05" y="244190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9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19D1C-C75A-0D52-3C39-FFCAEA60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332" y="281985"/>
            <a:ext cx="6054846" cy="634336"/>
          </a:xfrm>
        </p:spPr>
        <p:txBody>
          <a:bodyPr/>
          <a:lstStyle/>
          <a:p>
            <a:pPr algn="ctr"/>
            <a:r>
              <a:rPr lang="es-ES" dirty="0"/>
              <a:t>	</a:t>
            </a:r>
            <a:r>
              <a:rPr lang="es-ES" dirty="0">
                <a:solidFill>
                  <a:schemeClr val="tx1"/>
                </a:solidFill>
              </a:rPr>
              <a:t>ERRIN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BFDEDCA-FF5A-0F9C-EA76-132CCE72A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0638" y="1873557"/>
            <a:ext cx="6072187" cy="3280283"/>
          </a:xfrm>
        </p:spPr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5AF918B4-EA35-F175-91F1-4F21ED9855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483" r="7483"/>
          <a:stretch/>
        </p:blipFill>
        <p:spPr>
          <a:xfrm>
            <a:off x="0" y="0"/>
            <a:ext cx="4630057" cy="5833685"/>
          </a:xfr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0355208-9F76-CC29-654A-6B0B6720F648}"/>
              </a:ext>
            </a:extLst>
          </p:cNvPr>
          <p:cNvSpPr txBox="1">
            <a:spLocks/>
          </p:cNvSpPr>
          <p:nvPr/>
        </p:nvSpPr>
        <p:spPr>
          <a:xfrm>
            <a:off x="5100638" y="5046423"/>
            <a:ext cx="6760948" cy="1529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	</a:t>
            </a:r>
            <a:r>
              <a:rPr lang="en-US" sz="105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Regions Research and Innovation Network </a:t>
            </a:r>
            <a:endParaRPr lang="en-US" sz="1050" u="sng" dirty="0">
              <a:solidFill>
                <a:schemeClr val="tx1"/>
              </a:solidFill>
            </a:endParaRPr>
          </a:p>
          <a:p>
            <a:pPr algn="ctr"/>
            <a:endParaRPr lang="en-US" sz="1050" u="sng" dirty="0">
              <a:solidFill>
                <a:schemeClr val="tx1"/>
              </a:solidFill>
            </a:endParaRPr>
          </a:p>
          <a:p>
            <a:pPr algn="ctr"/>
            <a:r>
              <a:rPr lang="en-US" sz="1100" b="0" i="0" dirty="0">
                <a:solidFill>
                  <a:schemeClr val="tx1"/>
                </a:solidFill>
                <a:effectLst/>
              </a:rPr>
              <a:t>“ </a:t>
            </a:r>
            <a:r>
              <a:rPr lang="en-US" sz="1100" b="0" dirty="0">
                <a:solidFill>
                  <a:schemeClr val="tx1"/>
                </a:solidFill>
              </a:rPr>
              <a:t>The EU Missions are a key priority for ERRIN and the network has actively worked on the Missions since the start of their development process”</a:t>
            </a:r>
            <a:endParaRPr lang="es-ES" sz="1100" b="0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262E992-5E89-0F96-B698-AF60D3B68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950" y="6329640"/>
            <a:ext cx="1543050" cy="52835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E92710-01F7-0EC6-B343-8A9C29748B8B}"/>
              </a:ext>
            </a:extLst>
          </p:cNvPr>
          <p:cNvSpPr txBox="1"/>
          <p:nvPr/>
        </p:nvSpPr>
        <p:spPr>
          <a:xfrm>
            <a:off x="7008380" y="999717"/>
            <a:ext cx="321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200" dirty="0"/>
              <a:t>Relación </a:t>
            </a:r>
            <a:r>
              <a:rPr lang="es-ES" sz="1200" b="1" dirty="0"/>
              <a:t>Regiones</a:t>
            </a:r>
            <a:r>
              <a:rPr lang="es-ES" sz="1200" dirty="0"/>
              <a:t> por todo </a:t>
            </a:r>
            <a:r>
              <a:rPr lang="es-ES" sz="1200" b="1" dirty="0"/>
              <a:t>Europa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Información sobre convocatorias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Búsqueda de socios</a:t>
            </a:r>
          </a:p>
          <a:p>
            <a:pPr marL="285750" indent="-285750">
              <a:buFontTx/>
              <a:buChar char="-"/>
            </a:pP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42253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19D1C-C75A-0D52-3C39-FFCAEA60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22" y="350776"/>
            <a:ext cx="6054846" cy="634336"/>
          </a:xfrm>
        </p:spPr>
        <p:txBody>
          <a:bodyPr/>
          <a:lstStyle/>
          <a:p>
            <a:pPr algn="ctr"/>
            <a:r>
              <a:rPr lang="es-ES" dirty="0"/>
              <a:t>	</a:t>
            </a:r>
            <a:r>
              <a:rPr lang="es-ES" dirty="0">
                <a:solidFill>
                  <a:schemeClr val="tx1"/>
                </a:solidFill>
              </a:rPr>
              <a:t>IGLO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0355208-9F76-CC29-654A-6B0B6720F648}"/>
              </a:ext>
            </a:extLst>
          </p:cNvPr>
          <p:cNvSpPr txBox="1">
            <a:spLocks/>
          </p:cNvSpPr>
          <p:nvPr/>
        </p:nvSpPr>
        <p:spPr>
          <a:xfrm>
            <a:off x="6191075" y="5191454"/>
            <a:ext cx="5206178" cy="1315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050" dirty="0">
                <a:solidFill>
                  <a:schemeClr val="tx1"/>
                </a:solidFill>
              </a:rPr>
              <a:t>Informal Group of R&amp;I Liaison Offices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400" b="0" i="0" dirty="0">
                <a:solidFill>
                  <a:schemeClr val="tx1"/>
                </a:solidFill>
                <a:effectLst/>
              </a:rPr>
              <a:t>“</a:t>
            </a:r>
            <a:r>
              <a:rPr lang="en-US" sz="1050" b="0" i="0" dirty="0">
                <a:solidFill>
                  <a:srgbClr val="212529"/>
                </a:solidFill>
                <a:effectLst/>
              </a:rPr>
              <a:t>IGLO’s primary aim is to facilitate and enhance the interaction, information exchange and co-operation between Members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”</a:t>
            </a:r>
            <a:r>
              <a:rPr lang="en-US" sz="1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s-ES" sz="14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C1058A-0F96-2A83-67BB-39AEF52C6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507" y="2229633"/>
            <a:ext cx="6202418" cy="2851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C14A6EC-317B-83C6-18F5-53C26A39B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7799"/>
            <a:ext cx="5086350" cy="253928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C8A736E-D272-DCC0-8ECE-2C5196B72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63" y="3660734"/>
            <a:ext cx="4347764" cy="19898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5338E2B-2909-F809-2AA2-C903546A5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8950" y="6329640"/>
            <a:ext cx="1543050" cy="52835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4C7FECF-1DA7-331F-48BB-B7244D2D31B3}"/>
              </a:ext>
            </a:extLst>
          </p:cNvPr>
          <p:cNvSpPr txBox="1"/>
          <p:nvPr/>
        </p:nvSpPr>
        <p:spPr>
          <a:xfrm>
            <a:off x="7273449" y="1205132"/>
            <a:ext cx="264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200" dirty="0"/>
              <a:t>Información sobre convocatorias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Búsqueda de socios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Participación en eventos</a:t>
            </a:r>
          </a:p>
        </p:txBody>
      </p:sp>
    </p:spTree>
    <p:extLst>
      <p:ext uri="{BB962C8B-B14F-4D97-AF65-F5344CB8AC3E}">
        <p14:creationId xmlns:p14="http://schemas.microsoft.com/office/powerpoint/2010/main" val="7555955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616_TF33476885.potx" id="{708EA76C-9E4E-427F-92B4-885A41DA5F95}" vid="{FA8C29E4-7913-4A71-888E-42326687ED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clásica de todo el personal de la compañía</Template>
  <TotalTime>95</TotalTime>
  <Words>422</Words>
  <Application>Microsoft Office PowerPoint</Application>
  <PresentationFormat>Panorámica</PresentationFormat>
  <Paragraphs>71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RetrospectVTI</vt:lpstr>
      <vt:lpstr>OPE-UAH  en Bruselas</vt:lpstr>
      <vt:lpstr>OPE-UAH Bruselas</vt:lpstr>
      <vt:lpstr>Nuestra historia</vt:lpstr>
      <vt:lpstr>Misión</vt:lpstr>
      <vt:lpstr>Posicionamiento Internacional</vt:lpstr>
      <vt:lpstr>Actores en Bruselas</vt:lpstr>
      <vt:lpstr> UniLiON</vt:lpstr>
      <vt:lpstr> ERRIN</vt:lpstr>
      <vt:lpstr> IGLO</vt:lpstr>
      <vt:lpstr>Apoyo de Euro-Funding a UAH posicionamiento en Bruselas: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OPE-UAH  en Bruselas</dc:title>
  <dc:creator>Eduardo Raúl Sánchez Custodio</dc:creator>
  <cp:lastModifiedBy>Mónica García Durillo</cp:lastModifiedBy>
  <cp:revision>4</cp:revision>
  <dcterms:created xsi:type="dcterms:W3CDTF">2023-10-16T12:39:44Z</dcterms:created>
  <dcterms:modified xsi:type="dcterms:W3CDTF">2023-11-06T12:07:33Z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