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media/image20.jpg" ContentType="image/jpeg"/>
  <Override PartName="/ppt/media/image21.jpg" ContentType="image/jpeg"/>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media/image35.jpg" ContentType="image/jpeg"/>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9"/>
  </p:notesMasterIdLst>
  <p:handoutMasterIdLst>
    <p:handoutMasterId r:id="rId60"/>
  </p:handoutMasterIdLst>
  <p:sldIdLst>
    <p:sldId id="284" r:id="rId5"/>
    <p:sldId id="312" r:id="rId6"/>
    <p:sldId id="668" r:id="rId7"/>
    <p:sldId id="669" r:id="rId8"/>
    <p:sldId id="682" r:id="rId9"/>
    <p:sldId id="696" r:id="rId10"/>
    <p:sldId id="702" r:id="rId11"/>
    <p:sldId id="699" r:id="rId12"/>
    <p:sldId id="685" r:id="rId13"/>
    <p:sldId id="686" r:id="rId14"/>
    <p:sldId id="698" r:id="rId15"/>
    <p:sldId id="683" r:id="rId16"/>
    <p:sldId id="703" r:id="rId17"/>
    <p:sldId id="687" r:id="rId18"/>
    <p:sldId id="688" r:id="rId19"/>
    <p:sldId id="689" r:id="rId20"/>
    <p:sldId id="690" r:id="rId21"/>
    <p:sldId id="691" r:id="rId22"/>
    <p:sldId id="692" r:id="rId23"/>
    <p:sldId id="693" r:id="rId24"/>
    <p:sldId id="695" r:id="rId25"/>
    <p:sldId id="425" r:id="rId26"/>
    <p:sldId id="434" r:id="rId27"/>
    <p:sldId id="432" r:id="rId28"/>
    <p:sldId id="435" r:id="rId29"/>
    <p:sldId id="411" r:id="rId30"/>
    <p:sldId id="436" r:id="rId31"/>
    <p:sldId id="408" r:id="rId32"/>
    <p:sldId id="409" r:id="rId33"/>
    <p:sldId id="700" r:id="rId34"/>
    <p:sldId id="437" r:id="rId35"/>
    <p:sldId id="438" r:id="rId36"/>
    <p:sldId id="439" r:id="rId37"/>
    <p:sldId id="412" r:id="rId38"/>
    <p:sldId id="440" r:id="rId39"/>
    <p:sldId id="420" r:id="rId40"/>
    <p:sldId id="441" r:id="rId41"/>
    <p:sldId id="442" r:id="rId42"/>
    <p:sldId id="443" r:id="rId43"/>
    <p:sldId id="445" r:id="rId44"/>
    <p:sldId id="701" r:id="rId45"/>
    <p:sldId id="416" r:id="rId46"/>
    <p:sldId id="406" r:id="rId47"/>
    <p:sldId id="417" r:id="rId48"/>
    <p:sldId id="418" r:id="rId49"/>
    <p:sldId id="415" r:id="rId50"/>
    <p:sldId id="423" r:id="rId51"/>
    <p:sldId id="422" r:id="rId52"/>
    <p:sldId id="424" r:id="rId53"/>
    <p:sldId id="676" r:id="rId54"/>
    <p:sldId id="677" r:id="rId55"/>
    <p:sldId id="645" r:id="rId56"/>
    <p:sldId id="694" r:id="rId57"/>
    <p:sldId id="326" r:id="rId58"/>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ena Castro" initials="EC" lastIdx="1" clrIdx="0">
    <p:extLst>
      <p:ext uri="{19B8F6BF-5375-455C-9EA6-DF929625EA0E}">
        <p15:presenceInfo xmlns:p15="http://schemas.microsoft.com/office/powerpoint/2012/main" userId="Elena Castr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CC9C"/>
    <a:srgbClr val="FFFFFF"/>
    <a:srgbClr val="E6E6E6"/>
    <a:srgbClr val="7D7D7D"/>
    <a:srgbClr val="A8BEE1"/>
    <a:srgbClr val="5E87C7"/>
    <a:srgbClr val="013E77"/>
    <a:srgbClr val="08909E"/>
    <a:srgbClr val="3947D1"/>
    <a:srgbClr val="9BB4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ED4452-DD7C-4A67-AA1D-84B14E02F700}" v="1" dt="2024-03-20T10:26:50.937"/>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249" autoAdjust="0"/>
  </p:normalViewPr>
  <p:slideViewPr>
    <p:cSldViewPr snapToGrid="0" showGuides="1">
      <p:cViewPr varScale="1">
        <p:scale>
          <a:sx n="108" d="100"/>
          <a:sy n="108" d="100"/>
        </p:scale>
        <p:origin x="630" y="102"/>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80" d="100"/>
          <a:sy n="80" d="100"/>
        </p:scale>
        <p:origin x="2826" y="1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6/11/relationships/changesInfo" Target="changesInfos/changesInfo1.xml"/><Relationship Id="rId5" Type="http://schemas.openxmlformats.org/officeDocument/2006/relationships/slide" Target="slides/slide1.xml"/><Relationship Id="rId61" Type="http://schemas.openxmlformats.org/officeDocument/2006/relationships/commentAuthors" Target="commen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67"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o Horcajada" userId="7900d870-3ed9-4bca-8e1d-55861b65be99" providerId="ADAL" clId="{7FED4452-DD7C-4A67-AA1D-84B14E02F700}"/>
    <pc:docChg chg="undo custSel addSld modSld">
      <pc:chgData name="Roberto Horcajada" userId="7900d870-3ed9-4bca-8e1d-55861b65be99" providerId="ADAL" clId="{7FED4452-DD7C-4A67-AA1D-84B14E02F700}" dt="2024-03-20T10:37:20.027" v="477" actId="20577"/>
      <pc:docMkLst>
        <pc:docMk/>
      </pc:docMkLst>
      <pc:sldChg chg="modSp mod">
        <pc:chgData name="Roberto Horcajada" userId="7900d870-3ed9-4bca-8e1d-55861b65be99" providerId="ADAL" clId="{7FED4452-DD7C-4A67-AA1D-84B14E02F700}" dt="2024-03-20T10:37:20.027" v="477" actId="20577"/>
        <pc:sldMkLst>
          <pc:docMk/>
          <pc:sldMk cId="3634068337" sldId="425"/>
        </pc:sldMkLst>
        <pc:spChg chg="mod">
          <ac:chgData name="Roberto Horcajada" userId="7900d870-3ed9-4bca-8e1d-55861b65be99" providerId="ADAL" clId="{7FED4452-DD7C-4A67-AA1D-84B14E02F700}" dt="2024-03-20T10:37:20.027" v="477" actId="20577"/>
          <ac:spMkLst>
            <pc:docMk/>
            <pc:sldMk cId="3634068337" sldId="425"/>
            <ac:spMk id="13" creationId="{20C11BB2-A949-54B9-F15F-5B3E9413147B}"/>
          </ac:spMkLst>
        </pc:spChg>
      </pc:sldChg>
      <pc:sldChg chg="addSp delSp modSp mod">
        <pc:chgData name="Roberto Horcajada" userId="7900d870-3ed9-4bca-8e1d-55861b65be99" providerId="ADAL" clId="{7FED4452-DD7C-4A67-AA1D-84B14E02F700}" dt="2024-03-20T10:22:05.786" v="7" actId="1076"/>
        <pc:sldMkLst>
          <pc:docMk/>
          <pc:sldMk cId="3144122541" sldId="682"/>
        </pc:sldMkLst>
        <pc:spChg chg="mod">
          <ac:chgData name="Roberto Horcajada" userId="7900d870-3ed9-4bca-8e1d-55861b65be99" providerId="ADAL" clId="{7FED4452-DD7C-4A67-AA1D-84B14E02F700}" dt="2024-03-20T10:22:05.786" v="7" actId="1076"/>
          <ac:spMkLst>
            <pc:docMk/>
            <pc:sldMk cId="3144122541" sldId="682"/>
            <ac:spMk id="9" creationId="{E34B2553-8F90-53A9-B04F-C44554A9292C}"/>
          </ac:spMkLst>
        </pc:spChg>
        <pc:picChg chg="add mod ord modCrop">
          <ac:chgData name="Roberto Horcajada" userId="7900d870-3ed9-4bca-8e1d-55861b65be99" providerId="ADAL" clId="{7FED4452-DD7C-4A67-AA1D-84B14E02F700}" dt="2024-03-20T10:22:02.952" v="6" actId="1076"/>
          <ac:picMkLst>
            <pc:docMk/>
            <pc:sldMk cId="3144122541" sldId="682"/>
            <ac:picMk id="4" creationId="{458586C2-46EC-A626-C835-7C906D290ACB}"/>
          </ac:picMkLst>
        </pc:picChg>
        <pc:picChg chg="del">
          <ac:chgData name="Roberto Horcajada" userId="7900d870-3ed9-4bca-8e1d-55861b65be99" providerId="ADAL" clId="{7FED4452-DD7C-4A67-AA1D-84B14E02F700}" dt="2024-03-20T10:21:40.890" v="0" actId="478"/>
          <ac:picMkLst>
            <pc:docMk/>
            <pc:sldMk cId="3144122541" sldId="682"/>
            <ac:picMk id="8" creationId="{BED2394F-50CC-9751-5668-125679A10CD9}"/>
          </ac:picMkLst>
        </pc:picChg>
      </pc:sldChg>
      <pc:sldChg chg="addSp delSp modSp mod">
        <pc:chgData name="Roberto Horcajada" userId="7900d870-3ed9-4bca-8e1d-55861b65be99" providerId="ADAL" clId="{7FED4452-DD7C-4A67-AA1D-84B14E02F700}" dt="2024-03-20T10:26:07.418" v="30" actId="1076"/>
        <pc:sldMkLst>
          <pc:docMk/>
          <pc:sldMk cId="653419331" sldId="683"/>
        </pc:sldMkLst>
        <pc:spChg chg="mod">
          <ac:chgData name="Roberto Horcajada" userId="7900d870-3ed9-4bca-8e1d-55861b65be99" providerId="ADAL" clId="{7FED4452-DD7C-4A67-AA1D-84B14E02F700}" dt="2024-03-20T10:26:07.418" v="30" actId="1076"/>
          <ac:spMkLst>
            <pc:docMk/>
            <pc:sldMk cId="653419331" sldId="683"/>
            <ac:spMk id="5" creationId="{715ACC13-CA5D-F790-8493-5C412382D1A9}"/>
          </ac:spMkLst>
        </pc:spChg>
        <pc:picChg chg="del">
          <ac:chgData name="Roberto Horcajada" userId="7900d870-3ed9-4bca-8e1d-55861b65be99" providerId="ADAL" clId="{7FED4452-DD7C-4A67-AA1D-84B14E02F700}" dt="2024-03-20T10:25:58.668" v="26" actId="478"/>
          <ac:picMkLst>
            <pc:docMk/>
            <pc:sldMk cId="653419331" sldId="683"/>
            <ac:picMk id="3" creationId="{4F28158C-E2CB-B360-1949-3BACB5AA1D2F}"/>
          </ac:picMkLst>
        </pc:picChg>
        <pc:picChg chg="add mod ord">
          <ac:chgData name="Roberto Horcajada" userId="7900d870-3ed9-4bca-8e1d-55861b65be99" providerId="ADAL" clId="{7FED4452-DD7C-4A67-AA1D-84B14E02F700}" dt="2024-03-20T10:26:04.879" v="29" actId="167"/>
          <ac:picMkLst>
            <pc:docMk/>
            <pc:sldMk cId="653419331" sldId="683"/>
            <ac:picMk id="8" creationId="{B9BAB0EA-838E-BFA6-BAAE-A5006B549B22}"/>
          </ac:picMkLst>
        </pc:picChg>
      </pc:sldChg>
      <pc:sldChg chg="modSp mod">
        <pc:chgData name="Roberto Horcajada" userId="7900d870-3ed9-4bca-8e1d-55861b65be99" providerId="ADAL" clId="{7FED4452-DD7C-4A67-AA1D-84B14E02F700}" dt="2024-03-20T10:23:15.675" v="25" actId="20577"/>
        <pc:sldMkLst>
          <pc:docMk/>
          <pc:sldMk cId="3982091032" sldId="702"/>
        </pc:sldMkLst>
        <pc:spChg chg="mod">
          <ac:chgData name="Roberto Horcajada" userId="7900d870-3ed9-4bca-8e1d-55861b65be99" providerId="ADAL" clId="{7FED4452-DD7C-4A67-AA1D-84B14E02F700}" dt="2024-03-20T10:23:15.675" v="25" actId="20577"/>
          <ac:spMkLst>
            <pc:docMk/>
            <pc:sldMk cId="3982091032" sldId="702"/>
            <ac:spMk id="3" creationId="{84A30031-766A-8566-B2B5-D41C0BBEB149}"/>
          </ac:spMkLst>
        </pc:spChg>
      </pc:sldChg>
      <pc:sldChg chg="modSp add mod">
        <pc:chgData name="Roberto Horcajada" userId="7900d870-3ed9-4bca-8e1d-55861b65be99" providerId="ADAL" clId="{7FED4452-DD7C-4A67-AA1D-84B14E02F700}" dt="2024-03-20T10:35:55.069" v="457" actId="20577"/>
        <pc:sldMkLst>
          <pc:docMk/>
          <pc:sldMk cId="3972986901" sldId="703"/>
        </pc:sldMkLst>
        <pc:spChg chg="mod">
          <ac:chgData name="Roberto Horcajada" userId="7900d870-3ed9-4bca-8e1d-55861b65be99" providerId="ADAL" clId="{7FED4452-DD7C-4A67-AA1D-84B14E02F700}" dt="2024-03-20T10:27:11.053" v="37" actId="6549"/>
          <ac:spMkLst>
            <pc:docMk/>
            <pc:sldMk cId="3972986901" sldId="703"/>
            <ac:spMk id="2" creationId="{CF7992CC-C2A2-24D5-F525-57CC82B83C3C}"/>
          </ac:spMkLst>
        </pc:spChg>
        <pc:spChg chg="mod">
          <ac:chgData name="Roberto Horcajada" userId="7900d870-3ed9-4bca-8e1d-55861b65be99" providerId="ADAL" clId="{7FED4452-DD7C-4A67-AA1D-84B14E02F700}" dt="2024-03-20T10:35:55.069" v="457" actId="20577"/>
          <ac:spMkLst>
            <pc:docMk/>
            <pc:sldMk cId="3972986901" sldId="703"/>
            <ac:spMk id="3" creationId="{1E915591-3FFD-ABEA-87F4-C4F2606474E0}"/>
          </ac:spMkLst>
        </pc:spChg>
      </pc:sldChg>
    </pc:docChg>
  </pc:docChgLst>
</pc:chgInfo>
</file>

<file path=ppt/diagrams/_rels/data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image" Target="../media/image20.jpg"/></Relationships>
</file>

<file path=ppt/diagrams/_rels/data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png"/><Relationship Id="rId1" Type="http://schemas.openxmlformats.org/officeDocument/2006/relationships/image" Target="../media/image33.png"/></Relationships>
</file>

<file path=ppt/diagrams/_rels/drawing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image" Target="../media/image20.jpg"/></Relationships>
</file>

<file path=ppt/diagrams/_rels/drawing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png"/><Relationship Id="rId1" Type="http://schemas.openxmlformats.org/officeDocument/2006/relationships/image" Target="../media/image3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2452E7-3BF6-41ED-A483-7EC29C539573}" type="doc">
      <dgm:prSet loTypeId="urn:microsoft.com/office/officeart/2005/8/layout/hList7" loCatId="list" qsTypeId="urn:microsoft.com/office/officeart/2005/8/quickstyle/simple1" qsCatId="simple" csTypeId="urn:microsoft.com/office/officeart/2005/8/colors/accent1_2" csCatId="accent1" phldr="1"/>
      <dgm:spPr/>
    </dgm:pt>
    <dgm:pt modelId="{326CFDBC-FEE9-4278-90CE-7C16CCC78D69}">
      <dgm:prSet phldrT="[Texto]" custT="1"/>
      <dgm:spPr/>
      <dgm:t>
        <a:bodyPr/>
        <a:lstStyle/>
        <a:p>
          <a:pPr>
            <a:buFont typeface="+mj-lt"/>
            <a:buAutoNum type="arabicPeriod"/>
          </a:pPr>
          <a:r>
            <a:rPr lang="es-ES" sz="2000" b="1" i="0" dirty="0"/>
            <a:t>Doctoral Networks (DN)</a:t>
          </a:r>
          <a:r>
            <a:rPr lang="es-ES" sz="2000" b="1" u="none" dirty="0">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endParaRPr lang="es-ES" sz="2000" u="none" dirty="0"/>
        </a:p>
      </dgm:t>
    </dgm:pt>
    <dgm:pt modelId="{597E4589-7D4B-4C16-994D-5F1F463887A0}" type="parTrans" cxnId="{B367004D-8E40-49D5-B9B7-89A8E7DAA916}">
      <dgm:prSet/>
      <dgm:spPr/>
      <dgm:t>
        <a:bodyPr/>
        <a:lstStyle/>
        <a:p>
          <a:endParaRPr lang="es-ES"/>
        </a:p>
      </dgm:t>
    </dgm:pt>
    <dgm:pt modelId="{E257DAE4-394A-4766-9F06-8FB21B78F281}" type="sibTrans" cxnId="{B367004D-8E40-49D5-B9B7-89A8E7DAA916}">
      <dgm:prSet/>
      <dgm:spPr/>
      <dgm:t>
        <a:bodyPr/>
        <a:lstStyle/>
        <a:p>
          <a:endParaRPr lang="es-ES"/>
        </a:p>
      </dgm:t>
    </dgm:pt>
    <dgm:pt modelId="{A83A3057-746E-4BFB-B997-E455568233F8}">
      <dgm:prSet phldrT="[Texto]" custT="1"/>
      <dgm:spPr/>
      <dgm:t>
        <a:bodyPr/>
        <a:lstStyle/>
        <a:p>
          <a:pPr>
            <a:buFont typeface="+mj-lt"/>
            <a:buAutoNum type="arabicPeriod"/>
          </a:pPr>
          <a:r>
            <a:rPr lang="es-ES" sz="2000" b="1" i="0" dirty="0"/>
            <a:t>Postdoctoral </a:t>
          </a:r>
          <a:r>
            <a:rPr lang="es-ES" sz="2000" b="1" i="0" dirty="0" err="1"/>
            <a:t>Fellowships</a:t>
          </a:r>
          <a:r>
            <a:rPr lang="es-ES" sz="2000" b="1" i="0" dirty="0"/>
            <a:t> (PF)</a:t>
          </a:r>
          <a:endParaRPr lang="es-ES" sz="2000" u="none" dirty="0"/>
        </a:p>
      </dgm:t>
    </dgm:pt>
    <dgm:pt modelId="{181A4CCF-59E7-4B3B-9B50-5B6EADA09C99}" type="parTrans" cxnId="{43B12958-F4AF-4748-B2D2-D217CD9B59B3}">
      <dgm:prSet/>
      <dgm:spPr/>
      <dgm:t>
        <a:bodyPr/>
        <a:lstStyle/>
        <a:p>
          <a:endParaRPr lang="es-ES"/>
        </a:p>
      </dgm:t>
    </dgm:pt>
    <dgm:pt modelId="{5DA844AA-A05E-4D12-AC0D-BCAB7E458AAA}" type="sibTrans" cxnId="{43B12958-F4AF-4748-B2D2-D217CD9B59B3}">
      <dgm:prSet/>
      <dgm:spPr/>
      <dgm:t>
        <a:bodyPr/>
        <a:lstStyle/>
        <a:p>
          <a:endParaRPr lang="es-ES"/>
        </a:p>
      </dgm:t>
    </dgm:pt>
    <dgm:pt modelId="{037BD6F8-D0CD-4D2B-9B3C-60167DCF1B20}">
      <dgm:prSet phldrT="[Texto]" custT="1"/>
      <dgm:spPr/>
      <dgm:t>
        <a:bodyPr/>
        <a:lstStyle/>
        <a:p>
          <a:pPr>
            <a:buFont typeface="+mj-lt"/>
            <a:buAutoNum type="arabicPeriod"/>
          </a:pPr>
          <a:r>
            <a:rPr lang="es-ES" sz="2000" b="1" i="0" dirty="0"/>
            <a:t>Staff </a:t>
          </a:r>
          <a:r>
            <a:rPr lang="es-ES" sz="2000" b="1" i="0" dirty="0" err="1"/>
            <a:t>Exchanges</a:t>
          </a:r>
          <a:r>
            <a:rPr lang="es-ES" sz="2000" b="1" i="0" dirty="0"/>
            <a:t> (SE)</a:t>
          </a:r>
          <a:endParaRPr lang="es-ES" sz="2000" u="none" dirty="0"/>
        </a:p>
      </dgm:t>
    </dgm:pt>
    <dgm:pt modelId="{8C337669-8932-4571-B89E-DA79E6CC59F2}" type="parTrans" cxnId="{723FC653-8FB2-46AC-9CC0-7CEC803F0729}">
      <dgm:prSet/>
      <dgm:spPr/>
      <dgm:t>
        <a:bodyPr/>
        <a:lstStyle/>
        <a:p>
          <a:endParaRPr lang="es-ES"/>
        </a:p>
      </dgm:t>
    </dgm:pt>
    <dgm:pt modelId="{CBFA7CFF-F345-401B-945B-7823F05CF00F}" type="sibTrans" cxnId="{723FC653-8FB2-46AC-9CC0-7CEC803F0729}">
      <dgm:prSet/>
      <dgm:spPr/>
      <dgm:t>
        <a:bodyPr/>
        <a:lstStyle/>
        <a:p>
          <a:endParaRPr lang="es-ES"/>
        </a:p>
      </dgm:t>
    </dgm:pt>
    <dgm:pt modelId="{072ADFC1-2AF7-43F8-92CB-42010AA00C08}">
      <dgm:prSet phldrT="[Texto]" custT="1"/>
      <dgm:spPr/>
      <dgm:t>
        <a:bodyPr/>
        <a:lstStyle/>
        <a:p>
          <a:pPr>
            <a:buFont typeface="+mj-lt"/>
            <a:buAutoNum type="arabicPeriod"/>
          </a:pPr>
          <a:r>
            <a:rPr lang="es-ES" sz="2000" b="1" i="0" dirty="0"/>
            <a:t>COFUND</a:t>
          </a:r>
          <a:endParaRPr lang="es-ES" sz="2000" u="none" dirty="0"/>
        </a:p>
      </dgm:t>
    </dgm:pt>
    <dgm:pt modelId="{6AF29B2C-0B28-42F8-BF91-57F3842977EF}" type="parTrans" cxnId="{EC4E1DB6-8915-42A8-B3D0-5BC24D56876F}">
      <dgm:prSet/>
      <dgm:spPr/>
      <dgm:t>
        <a:bodyPr/>
        <a:lstStyle/>
        <a:p>
          <a:endParaRPr lang="es-ES"/>
        </a:p>
      </dgm:t>
    </dgm:pt>
    <dgm:pt modelId="{270F7D3F-CC16-4D8A-B802-D263FA004E43}" type="sibTrans" cxnId="{EC4E1DB6-8915-42A8-B3D0-5BC24D56876F}">
      <dgm:prSet/>
      <dgm:spPr/>
      <dgm:t>
        <a:bodyPr/>
        <a:lstStyle/>
        <a:p>
          <a:endParaRPr lang="es-ES"/>
        </a:p>
      </dgm:t>
    </dgm:pt>
    <dgm:pt modelId="{862B1ADB-F783-4BA3-8995-0B68B105A90B}" type="pres">
      <dgm:prSet presAssocID="{FE2452E7-3BF6-41ED-A483-7EC29C539573}" presName="Name0" presStyleCnt="0">
        <dgm:presLayoutVars>
          <dgm:dir/>
          <dgm:resizeHandles val="exact"/>
        </dgm:presLayoutVars>
      </dgm:prSet>
      <dgm:spPr/>
    </dgm:pt>
    <dgm:pt modelId="{20310555-6C66-44AB-AAFA-0E16C527ED44}" type="pres">
      <dgm:prSet presAssocID="{FE2452E7-3BF6-41ED-A483-7EC29C539573}" presName="fgShape" presStyleLbl="fgShp" presStyleIdx="0" presStyleCnt="1" custScaleY="176567"/>
      <dgm:spPr/>
    </dgm:pt>
    <dgm:pt modelId="{45E849D3-3563-4597-9DF7-C8E1CB37B3B8}" type="pres">
      <dgm:prSet presAssocID="{FE2452E7-3BF6-41ED-A483-7EC29C539573}" presName="linComp" presStyleCnt="0"/>
      <dgm:spPr/>
    </dgm:pt>
    <dgm:pt modelId="{D7525BE5-6A35-4EB0-A077-C3157FD5C686}" type="pres">
      <dgm:prSet presAssocID="{326CFDBC-FEE9-4278-90CE-7C16CCC78D69}" presName="compNode" presStyleCnt="0"/>
      <dgm:spPr/>
    </dgm:pt>
    <dgm:pt modelId="{FB903E63-7D4D-480E-B774-85DCF88655E5}" type="pres">
      <dgm:prSet presAssocID="{326CFDBC-FEE9-4278-90CE-7C16CCC78D69}" presName="bkgdShape" presStyleLbl="node1" presStyleIdx="0" presStyleCnt="4"/>
      <dgm:spPr/>
    </dgm:pt>
    <dgm:pt modelId="{88A1E1F7-DEE7-40BB-AD54-385436A8AF6E}" type="pres">
      <dgm:prSet presAssocID="{326CFDBC-FEE9-4278-90CE-7C16CCC78D69}" presName="nodeTx" presStyleLbl="node1" presStyleIdx="0" presStyleCnt="4">
        <dgm:presLayoutVars>
          <dgm:bulletEnabled val="1"/>
        </dgm:presLayoutVars>
      </dgm:prSet>
      <dgm:spPr/>
    </dgm:pt>
    <dgm:pt modelId="{9041DB43-F419-4369-B8DE-20D3222A1277}" type="pres">
      <dgm:prSet presAssocID="{326CFDBC-FEE9-4278-90CE-7C16CCC78D69}" presName="invisiNode" presStyleLbl="node1" presStyleIdx="0" presStyleCnt="4"/>
      <dgm:spPr/>
    </dgm:pt>
    <dgm:pt modelId="{FAFFAB5D-A007-46D5-84C8-D229CC018CE3}" type="pres">
      <dgm:prSet presAssocID="{326CFDBC-FEE9-4278-90CE-7C16CCC78D69}" presName="imagNode" presStyleLbl="fgImgPlace1" presStyleIdx="0" presStyleCnt="4" custScaleX="102174" custScaleY="96242" custLinFactNeighborX="1487" custLinFactNeighborY="-624"/>
      <dgm:spPr>
        <a:blipFill>
          <a:blip xmlns:r="http://schemas.openxmlformats.org/officeDocument/2006/relationships" r:embed="rId1">
            <a:extLst>
              <a:ext uri="{28A0092B-C50C-407E-A947-70E740481C1C}">
                <a14:useLocalDpi xmlns:a14="http://schemas.microsoft.com/office/drawing/2010/main" val="0"/>
              </a:ext>
            </a:extLst>
          </a:blip>
          <a:srcRect/>
          <a:stretch>
            <a:fillRect t="-17000" b="-17000"/>
          </a:stretch>
        </a:blipFill>
      </dgm:spPr>
    </dgm:pt>
    <dgm:pt modelId="{3FA1ADB5-6DA2-4C39-955C-AA3EC06BBED5}" type="pres">
      <dgm:prSet presAssocID="{E257DAE4-394A-4766-9F06-8FB21B78F281}" presName="sibTrans" presStyleLbl="sibTrans2D1" presStyleIdx="0" presStyleCnt="0"/>
      <dgm:spPr/>
    </dgm:pt>
    <dgm:pt modelId="{25D80605-FD60-417D-B601-57240F6496E5}" type="pres">
      <dgm:prSet presAssocID="{A83A3057-746E-4BFB-B997-E455568233F8}" presName="compNode" presStyleCnt="0"/>
      <dgm:spPr/>
    </dgm:pt>
    <dgm:pt modelId="{07EC4A9A-180F-4AE3-8C93-F116CCBF052B}" type="pres">
      <dgm:prSet presAssocID="{A83A3057-746E-4BFB-B997-E455568233F8}" presName="bkgdShape" presStyleLbl="node1" presStyleIdx="1" presStyleCnt="4"/>
      <dgm:spPr/>
    </dgm:pt>
    <dgm:pt modelId="{325DABC8-EC68-4522-93D8-B9E401877B3D}" type="pres">
      <dgm:prSet presAssocID="{A83A3057-746E-4BFB-B997-E455568233F8}" presName="nodeTx" presStyleLbl="node1" presStyleIdx="1" presStyleCnt="4">
        <dgm:presLayoutVars>
          <dgm:bulletEnabled val="1"/>
        </dgm:presLayoutVars>
      </dgm:prSet>
      <dgm:spPr/>
    </dgm:pt>
    <dgm:pt modelId="{645F9025-73E2-4295-8064-9B8A41F98A5F}" type="pres">
      <dgm:prSet presAssocID="{A83A3057-746E-4BFB-B997-E455568233F8}" presName="invisiNode" presStyleLbl="node1" presStyleIdx="1" presStyleCnt="4"/>
      <dgm:spPr/>
    </dgm:pt>
    <dgm:pt modelId="{AE6AB20B-B820-4349-AB13-2805FAD14102}" type="pres">
      <dgm:prSet presAssocID="{A83A3057-746E-4BFB-B997-E455568233F8}" presName="imagNode" presStyleLbl="fgImgPlace1" presStyleIdx="1"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17000" b="-17000"/>
          </a:stretch>
        </a:blipFill>
      </dgm:spPr>
    </dgm:pt>
    <dgm:pt modelId="{A2F5F2FC-40B7-4BD9-90A2-60EB94A2E158}" type="pres">
      <dgm:prSet presAssocID="{5DA844AA-A05E-4D12-AC0D-BCAB7E458AAA}" presName="sibTrans" presStyleLbl="sibTrans2D1" presStyleIdx="0" presStyleCnt="0"/>
      <dgm:spPr/>
    </dgm:pt>
    <dgm:pt modelId="{99990892-3711-4B40-9FD5-4D9815F532C1}" type="pres">
      <dgm:prSet presAssocID="{037BD6F8-D0CD-4D2B-9B3C-60167DCF1B20}" presName="compNode" presStyleCnt="0"/>
      <dgm:spPr/>
    </dgm:pt>
    <dgm:pt modelId="{E1489F14-A459-4508-859C-A25150227A50}" type="pres">
      <dgm:prSet presAssocID="{037BD6F8-D0CD-4D2B-9B3C-60167DCF1B20}" presName="bkgdShape" presStyleLbl="node1" presStyleIdx="2" presStyleCnt="4"/>
      <dgm:spPr/>
    </dgm:pt>
    <dgm:pt modelId="{0DE5C35D-9F99-4510-94C5-A2DCD1E80CC6}" type="pres">
      <dgm:prSet presAssocID="{037BD6F8-D0CD-4D2B-9B3C-60167DCF1B20}" presName="nodeTx" presStyleLbl="node1" presStyleIdx="2" presStyleCnt="4">
        <dgm:presLayoutVars>
          <dgm:bulletEnabled val="1"/>
        </dgm:presLayoutVars>
      </dgm:prSet>
      <dgm:spPr/>
    </dgm:pt>
    <dgm:pt modelId="{9D4C0F42-CE32-4347-8730-73BC0D391D63}" type="pres">
      <dgm:prSet presAssocID="{037BD6F8-D0CD-4D2B-9B3C-60167DCF1B20}" presName="invisiNode" presStyleLbl="node1" presStyleIdx="2" presStyleCnt="4"/>
      <dgm:spPr/>
    </dgm:pt>
    <dgm:pt modelId="{45D0E243-3623-49D4-917D-E6A7C1B1E12E}" type="pres">
      <dgm:prSet presAssocID="{037BD6F8-D0CD-4D2B-9B3C-60167DCF1B20}" presName="imagNode" presStyleLbl="fgImgPlace1" presStyleIdx="2"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17000" b="-17000"/>
          </a:stretch>
        </a:blipFill>
      </dgm:spPr>
    </dgm:pt>
    <dgm:pt modelId="{D8807A8F-0BF5-410F-AB39-F18BE8887850}" type="pres">
      <dgm:prSet presAssocID="{CBFA7CFF-F345-401B-945B-7823F05CF00F}" presName="sibTrans" presStyleLbl="sibTrans2D1" presStyleIdx="0" presStyleCnt="0"/>
      <dgm:spPr/>
    </dgm:pt>
    <dgm:pt modelId="{1BE36C6A-4382-4248-BA8E-03C05468346A}" type="pres">
      <dgm:prSet presAssocID="{072ADFC1-2AF7-43F8-92CB-42010AA00C08}" presName="compNode" presStyleCnt="0"/>
      <dgm:spPr/>
    </dgm:pt>
    <dgm:pt modelId="{EE447601-E09E-4858-B6C9-D37E56D1FA05}" type="pres">
      <dgm:prSet presAssocID="{072ADFC1-2AF7-43F8-92CB-42010AA00C08}" presName="bkgdShape" presStyleLbl="node1" presStyleIdx="3" presStyleCnt="4"/>
      <dgm:spPr/>
    </dgm:pt>
    <dgm:pt modelId="{DBB2C05B-DF20-454E-B5EA-9C7C44695972}" type="pres">
      <dgm:prSet presAssocID="{072ADFC1-2AF7-43F8-92CB-42010AA00C08}" presName="nodeTx" presStyleLbl="node1" presStyleIdx="3" presStyleCnt="4">
        <dgm:presLayoutVars>
          <dgm:bulletEnabled val="1"/>
        </dgm:presLayoutVars>
      </dgm:prSet>
      <dgm:spPr/>
    </dgm:pt>
    <dgm:pt modelId="{3BA1C909-37A0-4749-9404-9EED0922E4FB}" type="pres">
      <dgm:prSet presAssocID="{072ADFC1-2AF7-43F8-92CB-42010AA00C08}" presName="invisiNode" presStyleLbl="node1" presStyleIdx="3" presStyleCnt="4"/>
      <dgm:spPr/>
    </dgm:pt>
    <dgm:pt modelId="{3DF3737B-8B3F-4DF4-912C-4BEE0936772E}" type="pres">
      <dgm:prSet presAssocID="{072ADFC1-2AF7-43F8-92CB-42010AA00C08}" presName="imagNode" presStyleLbl="fgImgPlace1" presStyleIdx="3" presStyleCnt="4" custScaleX="110769" custScaleY="106510"/>
      <dgm:spPr>
        <a:blipFill>
          <a:blip xmlns:r="http://schemas.openxmlformats.org/officeDocument/2006/relationships" r:embed="rId2">
            <a:extLst>
              <a:ext uri="{28A0092B-C50C-407E-A947-70E740481C1C}">
                <a14:useLocalDpi xmlns:a14="http://schemas.microsoft.com/office/drawing/2010/main" val="0"/>
              </a:ext>
            </a:extLst>
          </a:blip>
          <a:srcRect/>
          <a:stretch>
            <a:fillRect l="-21000" r="-21000"/>
          </a:stretch>
        </a:blipFill>
      </dgm:spPr>
    </dgm:pt>
  </dgm:ptLst>
  <dgm:cxnLst>
    <dgm:cxn modelId="{BF78F110-5A2E-4F11-8912-F97CAFC8775C}" type="presOf" srcId="{A83A3057-746E-4BFB-B997-E455568233F8}" destId="{325DABC8-EC68-4522-93D8-B9E401877B3D}" srcOrd="1" destOrd="0" presId="urn:microsoft.com/office/officeart/2005/8/layout/hList7"/>
    <dgm:cxn modelId="{9CC03026-01B9-46AD-8CB8-47C77A6EB109}" type="presOf" srcId="{A83A3057-746E-4BFB-B997-E455568233F8}" destId="{07EC4A9A-180F-4AE3-8C93-F116CCBF052B}" srcOrd="0" destOrd="0" presId="urn:microsoft.com/office/officeart/2005/8/layout/hList7"/>
    <dgm:cxn modelId="{A020B32D-48D1-4FF0-BB26-8BBE73F35151}" type="presOf" srcId="{CBFA7CFF-F345-401B-945B-7823F05CF00F}" destId="{D8807A8F-0BF5-410F-AB39-F18BE8887850}" srcOrd="0" destOrd="0" presId="urn:microsoft.com/office/officeart/2005/8/layout/hList7"/>
    <dgm:cxn modelId="{13801035-5A01-441C-B311-8D0DBC04B9F6}" type="presOf" srcId="{072ADFC1-2AF7-43F8-92CB-42010AA00C08}" destId="{DBB2C05B-DF20-454E-B5EA-9C7C44695972}" srcOrd="1" destOrd="0" presId="urn:microsoft.com/office/officeart/2005/8/layout/hList7"/>
    <dgm:cxn modelId="{774C833B-524D-485C-8DCE-B953380E4461}" type="presOf" srcId="{326CFDBC-FEE9-4278-90CE-7C16CCC78D69}" destId="{88A1E1F7-DEE7-40BB-AD54-385436A8AF6E}" srcOrd="1" destOrd="0" presId="urn:microsoft.com/office/officeart/2005/8/layout/hList7"/>
    <dgm:cxn modelId="{518EF666-E468-455F-856C-6C9185618BA7}" type="presOf" srcId="{072ADFC1-2AF7-43F8-92CB-42010AA00C08}" destId="{EE447601-E09E-4858-B6C9-D37E56D1FA05}" srcOrd="0" destOrd="0" presId="urn:microsoft.com/office/officeart/2005/8/layout/hList7"/>
    <dgm:cxn modelId="{59434948-B089-4570-BB6E-1622ECD59A7C}" type="presOf" srcId="{5DA844AA-A05E-4D12-AC0D-BCAB7E458AAA}" destId="{A2F5F2FC-40B7-4BD9-90A2-60EB94A2E158}" srcOrd="0" destOrd="0" presId="urn:microsoft.com/office/officeart/2005/8/layout/hList7"/>
    <dgm:cxn modelId="{BA909E4B-CE78-4488-8DBF-C7072ED0B56E}" type="presOf" srcId="{FE2452E7-3BF6-41ED-A483-7EC29C539573}" destId="{862B1ADB-F783-4BA3-8995-0B68B105A90B}" srcOrd="0" destOrd="0" presId="urn:microsoft.com/office/officeart/2005/8/layout/hList7"/>
    <dgm:cxn modelId="{B367004D-8E40-49D5-B9B7-89A8E7DAA916}" srcId="{FE2452E7-3BF6-41ED-A483-7EC29C539573}" destId="{326CFDBC-FEE9-4278-90CE-7C16CCC78D69}" srcOrd="0" destOrd="0" parTransId="{597E4589-7D4B-4C16-994D-5F1F463887A0}" sibTransId="{E257DAE4-394A-4766-9F06-8FB21B78F281}"/>
    <dgm:cxn modelId="{723FC653-8FB2-46AC-9CC0-7CEC803F0729}" srcId="{FE2452E7-3BF6-41ED-A483-7EC29C539573}" destId="{037BD6F8-D0CD-4D2B-9B3C-60167DCF1B20}" srcOrd="2" destOrd="0" parTransId="{8C337669-8932-4571-B89E-DA79E6CC59F2}" sibTransId="{CBFA7CFF-F345-401B-945B-7823F05CF00F}"/>
    <dgm:cxn modelId="{43B12958-F4AF-4748-B2D2-D217CD9B59B3}" srcId="{FE2452E7-3BF6-41ED-A483-7EC29C539573}" destId="{A83A3057-746E-4BFB-B997-E455568233F8}" srcOrd="1" destOrd="0" parTransId="{181A4CCF-59E7-4B3B-9B50-5B6EADA09C99}" sibTransId="{5DA844AA-A05E-4D12-AC0D-BCAB7E458AAA}"/>
    <dgm:cxn modelId="{C3423086-18A0-4F96-B679-249BB740312F}" type="presOf" srcId="{326CFDBC-FEE9-4278-90CE-7C16CCC78D69}" destId="{FB903E63-7D4D-480E-B774-85DCF88655E5}" srcOrd="0" destOrd="0" presId="urn:microsoft.com/office/officeart/2005/8/layout/hList7"/>
    <dgm:cxn modelId="{308C039F-2924-4640-A4FC-E615ACFA0B16}" type="presOf" srcId="{037BD6F8-D0CD-4D2B-9B3C-60167DCF1B20}" destId="{E1489F14-A459-4508-859C-A25150227A50}" srcOrd="0" destOrd="0" presId="urn:microsoft.com/office/officeart/2005/8/layout/hList7"/>
    <dgm:cxn modelId="{747A8AA0-5D34-4B94-9EB6-0E4AC38EDFE2}" type="presOf" srcId="{037BD6F8-D0CD-4D2B-9B3C-60167DCF1B20}" destId="{0DE5C35D-9F99-4510-94C5-A2DCD1E80CC6}" srcOrd="1" destOrd="0" presId="urn:microsoft.com/office/officeart/2005/8/layout/hList7"/>
    <dgm:cxn modelId="{4A973EB4-6AE7-4A69-9DAC-648E49FD0BCC}" type="presOf" srcId="{E257DAE4-394A-4766-9F06-8FB21B78F281}" destId="{3FA1ADB5-6DA2-4C39-955C-AA3EC06BBED5}" srcOrd="0" destOrd="0" presId="urn:microsoft.com/office/officeart/2005/8/layout/hList7"/>
    <dgm:cxn modelId="{EC4E1DB6-8915-42A8-B3D0-5BC24D56876F}" srcId="{FE2452E7-3BF6-41ED-A483-7EC29C539573}" destId="{072ADFC1-2AF7-43F8-92CB-42010AA00C08}" srcOrd="3" destOrd="0" parTransId="{6AF29B2C-0B28-42F8-BF91-57F3842977EF}" sibTransId="{270F7D3F-CC16-4D8A-B802-D263FA004E43}"/>
    <dgm:cxn modelId="{27C41015-53BB-4662-BCB4-E47D522F6DA3}" type="presParOf" srcId="{862B1ADB-F783-4BA3-8995-0B68B105A90B}" destId="{20310555-6C66-44AB-AAFA-0E16C527ED44}" srcOrd="0" destOrd="0" presId="urn:microsoft.com/office/officeart/2005/8/layout/hList7"/>
    <dgm:cxn modelId="{6ACE4844-2F81-404A-AA8F-22A2F80C3AE0}" type="presParOf" srcId="{862B1ADB-F783-4BA3-8995-0B68B105A90B}" destId="{45E849D3-3563-4597-9DF7-C8E1CB37B3B8}" srcOrd="1" destOrd="0" presId="urn:microsoft.com/office/officeart/2005/8/layout/hList7"/>
    <dgm:cxn modelId="{14F23E3A-44A5-480E-B7B9-855B6856895A}" type="presParOf" srcId="{45E849D3-3563-4597-9DF7-C8E1CB37B3B8}" destId="{D7525BE5-6A35-4EB0-A077-C3157FD5C686}" srcOrd="0" destOrd="0" presId="urn:microsoft.com/office/officeart/2005/8/layout/hList7"/>
    <dgm:cxn modelId="{57194835-99AD-41AC-BA0B-4AFC4AE03549}" type="presParOf" srcId="{D7525BE5-6A35-4EB0-A077-C3157FD5C686}" destId="{FB903E63-7D4D-480E-B774-85DCF88655E5}" srcOrd="0" destOrd="0" presId="urn:microsoft.com/office/officeart/2005/8/layout/hList7"/>
    <dgm:cxn modelId="{161DCD3B-9C21-471B-9460-6B310D282382}" type="presParOf" srcId="{D7525BE5-6A35-4EB0-A077-C3157FD5C686}" destId="{88A1E1F7-DEE7-40BB-AD54-385436A8AF6E}" srcOrd="1" destOrd="0" presId="urn:microsoft.com/office/officeart/2005/8/layout/hList7"/>
    <dgm:cxn modelId="{F0FD68A7-33E8-4A2C-B255-3D4C93DD2041}" type="presParOf" srcId="{D7525BE5-6A35-4EB0-A077-C3157FD5C686}" destId="{9041DB43-F419-4369-B8DE-20D3222A1277}" srcOrd="2" destOrd="0" presId="urn:microsoft.com/office/officeart/2005/8/layout/hList7"/>
    <dgm:cxn modelId="{BFF0DC90-78A7-4956-8749-90C24F998AD9}" type="presParOf" srcId="{D7525BE5-6A35-4EB0-A077-C3157FD5C686}" destId="{FAFFAB5D-A007-46D5-84C8-D229CC018CE3}" srcOrd="3" destOrd="0" presId="urn:microsoft.com/office/officeart/2005/8/layout/hList7"/>
    <dgm:cxn modelId="{DAFE2D02-ECFC-49BF-B150-03658B81380D}" type="presParOf" srcId="{45E849D3-3563-4597-9DF7-C8E1CB37B3B8}" destId="{3FA1ADB5-6DA2-4C39-955C-AA3EC06BBED5}" srcOrd="1" destOrd="0" presId="urn:microsoft.com/office/officeart/2005/8/layout/hList7"/>
    <dgm:cxn modelId="{2B0775DD-F975-47B3-A64A-538A2EBFD121}" type="presParOf" srcId="{45E849D3-3563-4597-9DF7-C8E1CB37B3B8}" destId="{25D80605-FD60-417D-B601-57240F6496E5}" srcOrd="2" destOrd="0" presId="urn:microsoft.com/office/officeart/2005/8/layout/hList7"/>
    <dgm:cxn modelId="{750E4326-4855-4494-B539-B2584E98D6C5}" type="presParOf" srcId="{25D80605-FD60-417D-B601-57240F6496E5}" destId="{07EC4A9A-180F-4AE3-8C93-F116CCBF052B}" srcOrd="0" destOrd="0" presId="urn:microsoft.com/office/officeart/2005/8/layout/hList7"/>
    <dgm:cxn modelId="{6BA899F3-04EF-4717-BB1F-483B9B550C33}" type="presParOf" srcId="{25D80605-FD60-417D-B601-57240F6496E5}" destId="{325DABC8-EC68-4522-93D8-B9E401877B3D}" srcOrd="1" destOrd="0" presId="urn:microsoft.com/office/officeart/2005/8/layout/hList7"/>
    <dgm:cxn modelId="{CBB14752-D2C2-44D8-AA27-603A32E38A9A}" type="presParOf" srcId="{25D80605-FD60-417D-B601-57240F6496E5}" destId="{645F9025-73E2-4295-8064-9B8A41F98A5F}" srcOrd="2" destOrd="0" presId="urn:microsoft.com/office/officeart/2005/8/layout/hList7"/>
    <dgm:cxn modelId="{86F893CC-6F68-4F97-9E40-8F35E50D96A5}" type="presParOf" srcId="{25D80605-FD60-417D-B601-57240F6496E5}" destId="{AE6AB20B-B820-4349-AB13-2805FAD14102}" srcOrd="3" destOrd="0" presId="urn:microsoft.com/office/officeart/2005/8/layout/hList7"/>
    <dgm:cxn modelId="{31FB6276-F012-4F48-A206-DC5B67B04BCB}" type="presParOf" srcId="{45E849D3-3563-4597-9DF7-C8E1CB37B3B8}" destId="{A2F5F2FC-40B7-4BD9-90A2-60EB94A2E158}" srcOrd="3" destOrd="0" presId="urn:microsoft.com/office/officeart/2005/8/layout/hList7"/>
    <dgm:cxn modelId="{88D53EFF-FE86-433E-8327-586AAB19AD86}" type="presParOf" srcId="{45E849D3-3563-4597-9DF7-C8E1CB37B3B8}" destId="{99990892-3711-4B40-9FD5-4D9815F532C1}" srcOrd="4" destOrd="0" presId="urn:microsoft.com/office/officeart/2005/8/layout/hList7"/>
    <dgm:cxn modelId="{5BE3FBEB-55AA-4601-9D48-8169A2165BA0}" type="presParOf" srcId="{99990892-3711-4B40-9FD5-4D9815F532C1}" destId="{E1489F14-A459-4508-859C-A25150227A50}" srcOrd="0" destOrd="0" presId="urn:microsoft.com/office/officeart/2005/8/layout/hList7"/>
    <dgm:cxn modelId="{EC32643B-EF56-4B18-850B-A7C566DA0FBD}" type="presParOf" srcId="{99990892-3711-4B40-9FD5-4D9815F532C1}" destId="{0DE5C35D-9F99-4510-94C5-A2DCD1E80CC6}" srcOrd="1" destOrd="0" presId="urn:microsoft.com/office/officeart/2005/8/layout/hList7"/>
    <dgm:cxn modelId="{A64C4737-24F3-4867-90CE-9FD6FFA9C773}" type="presParOf" srcId="{99990892-3711-4B40-9FD5-4D9815F532C1}" destId="{9D4C0F42-CE32-4347-8730-73BC0D391D63}" srcOrd="2" destOrd="0" presId="urn:microsoft.com/office/officeart/2005/8/layout/hList7"/>
    <dgm:cxn modelId="{76E38DF3-135E-400D-9BAF-A309CED26908}" type="presParOf" srcId="{99990892-3711-4B40-9FD5-4D9815F532C1}" destId="{45D0E243-3623-49D4-917D-E6A7C1B1E12E}" srcOrd="3" destOrd="0" presId="urn:microsoft.com/office/officeart/2005/8/layout/hList7"/>
    <dgm:cxn modelId="{FB5DCA82-7E62-470F-A323-34E0A80A54E5}" type="presParOf" srcId="{45E849D3-3563-4597-9DF7-C8E1CB37B3B8}" destId="{D8807A8F-0BF5-410F-AB39-F18BE8887850}" srcOrd="5" destOrd="0" presId="urn:microsoft.com/office/officeart/2005/8/layout/hList7"/>
    <dgm:cxn modelId="{CB3818D8-0727-48E3-80E5-F1B300F0D26F}" type="presParOf" srcId="{45E849D3-3563-4597-9DF7-C8E1CB37B3B8}" destId="{1BE36C6A-4382-4248-BA8E-03C05468346A}" srcOrd="6" destOrd="0" presId="urn:microsoft.com/office/officeart/2005/8/layout/hList7"/>
    <dgm:cxn modelId="{C8D0F4BA-3A6E-44B5-BCAF-D918B07735C9}" type="presParOf" srcId="{1BE36C6A-4382-4248-BA8E-03C05468346A}" destId="{EE447601-E09E-4858-B6C9-D37E56D1FA05}" srcOrd="0" destOrd="0" presId="urn:microsoft.com/office/officeart/2005/8/layout/hList7"/>
    <dgm:cxn modelId="{53362262-79BD-42CD-B1F7-BC274579A570}" type="presParOf" srcId="{1BE36C6A-4382-4248-BA8E-03C05468346A}" destId="{DBB2C05B-DF20-454E-B5EA-9C7C44695972}" srcOrd="1" destOrd="0" presId="urn:microsoft.com/office/officeart/2005/8/layout/hList7"/>
    <dgm:cxn modelId="{969AE1C3-EEC1-40EF-894D-CF7C578AE885}" type="presParOf" srcId="{1BE36C6A-4382-4248-BA8E-03C05468346A}" destId="{3BA1C909-37A0-4749-9404-9EED0922E4FB}" srcOrd="2" destOrd="0" presId="urn:microsoft.com/office/officeart/2005/8/layout/hList7"/>
    <dgm:cxn modelId="{1428D774-E126-4FFE-AA9D-FFC62A05AE2C}" type="presParOf" srcId="{1BE36C6A-4382-4248-BA8E-03C05468346A}" destId="{3DF3737B-8B3F-4DF4-912C-4BEE0936772E}"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F90A60-1A6A-448F-B5C7-441509FFDEDA}" type="doc">
      <dgm:prSet loTypeId="urn:microsoft.com/office/officeart/2009/layout/CirclePictureHierarchy" loCatId="hierarchy" qsTypeId="urn:microsoft.com/office/officeart/2005/8/quickstyle/simple1" qsCatId="simple" csTypeId="urn:microsoft.com/office/officeart/2005/8/colors/accent1_2" csCatId="accent1" phldr="1"/>
      <dgm:spPr/>
      <dgm:t>
        <a:bodyPr/>
        <a:lstStyle/>
        <a:p>
          <a:endParaRPr lang="es-ES"/>
        </a:p>
      </dgm:t>
    </dgm:pt>
    <dgm:pt modelId="{447B40DD-4784-451A-A5E6-2483E6E44131}">
      <dgm:prSet phldrT="[Texto]"/>
      <dgm:spPr/>
      <dgm:t>
        <a:bodyPr/>
        <a:lstStyle/>
        <a:p>
          <a:r>
            <a:rPr lang="es-ES" dirty="0"/>
            <a:t>PF</a:t>
          </a:r>
        </a:p>
      </dgm:t>
    </dgm:pt>
    <dgm:pt modelId="{2ADFF729-1AC2-45B1-B21C-0B6E82CAE700}" type="parTrans" cxnId="{0E8BCC83-3A45-4B6B-9420-3FF4BBE35852}">
      <dgm:prSet/>
      <dgm:spPr/>
      <dgm:t>
        <a:bodyPr/>
        <a:lstStyle/>
        <a:p>
          <a:endParaRPr lang="es-ES"/>
        </a:p>
      </dgm:t>
    </dgm:pt>
    <dgm:pt modelId="{7642744A-3367-4560-B8E2-E583DFF30DB9}" type="sibTrans" cxnId="{0E8BCC83-3A45-4B6B-9420-3FF4BBE35852}">
      <dgm:prSet/>
      <dgm:spPr/>
      <dgm:t>
        <a:bodyPr/>
        <a:lstStyle/>
        <a:p>
          <a:endParaRPr lang="es-ES"/>
        </a:p>
      </dgm:t>
    </dgm:pt>
    <dgm:pt modelId="{5C58CC69-0ABF-4A92-B6FF-AE79958FB6CA}">
      <dgm:prSet phldrT="[Texto]"/>
      <dgm:spPr/>
      <dgm:t>
        <a:bodyPr/>
        <a:lstStyle/>
        <a:p>
          <a:r>
            <a:rPr lang="es-ES" dirty="0"/>
            <a:t>EU</a:t>
          </a:r>
        </a:p>
      </dgm:t>
    </dgm:pt>
    <dgm:pt modelId="{72EA6FEB-DFD6-4CC4-B8F6-C2CC4C3A43EF}" type="parTrans" cxnId="{B1732819-E9DD-4AD4-B4C1-BAA67C721EDF}">
      <dgm:prSet/>
      <dgm:spPr/>
      <dgm:t>
        <a:bodyPr/>
        <a:lstStyle/>
        <a:p>
          <a:endParaRPr lang="es-ES"/>
        </a:p>
      </dgm:t>
    </dgm:pt>
    <dgm:pt modelId="{65E546C3-842B-4A08-96A6-CDCF6756DC4D}" type="sibTrans" cxnId="{B1732819-E9DD-4AD4-B4C1-BAA67C721EDF}">
      <dgm:prSet/>
      <dgm:spPr/>
      <dgm:t>
        <a:bodyPr/>
        <a:lstStyle/>
        <a:p>
          <a:endParaRPr lang="es-ES"/>
        </a:p>
      </dgm:t>
    </dgm:pt>
    <dgm:pt modelId="{CCACEADC-6133-4FC0-AA1B-0399287990BF}">
      <dgm:prSet phldrT="[Texto]"/>
      <dgm:spPr/>
      <dgm:t>
        <a:bodyPr/>
        <a:lstStyle/>
        <a:p>
          <a:r>
            <a:rPr lang="es-ES" dirty="0"/>
            <a:t>Global</a:t>
          </a:r>
        </a:p>
      </dgm:t>
    </dgm:pt>
    <dgm:pt modelId="{9EC541C1-3881-4F26-88F1-52B5F11DFC9C}" type="parTrans" cxnId="{0CAF5BCC-5D85-4248-981D-8FD122D816D5}">
      <dgm:prSet/>
      <dgm:spPr/>
      <dgm:t>
        <a:bodyPr/>
        <a:lstStyle/>
        <a:p>
          <a:endParaRPr lang="es-ES"/>
        </a:p>
      </dgm:t>
    </dgm:pt>
    <dgm:pt modelId="{4909CCF3-F9F9-42B6-83D4-6766ECAFAAB7}" type="sibTrans" cxnId="{0CAF5BCC-5D85-4248-981D-8FD122D816D5}">
      <dgm:prSet/>
      <dgm:spPr/>
      <dgm:t>
        <a:bodyPr/>
        <a:lstStyle/>
        <a:p>
          <a:endParaRPr lang="es-ES"/>
        </a:p>
      </dgm:t>
    </dgm:pt>
    <dgm:pt modelId="{F498788D-E5A2-4BB1-8956-DF2D518F8230}" type="pres">
      <dgm:prSet presAssocID="{B2F90A60-1A6A-448F-B5C7-441509FFDEDA}" presName="hierChild1" presStyleCnt="0">
        <dgm:presLayoutVars>
          <dgm:chPref val="1"/>
          <dgm:dir/>
          <dgm:animOne val="branch"/>
          <dgm:animLvl val="lvl"/>
          <dgm:resizeHandles/>
        </dgm:presLayoutVars>
      </dgm:prSet>
      <dgm:spPr/>
    </dgm:pt>
    <dgm:pt modelId="{30A7BB4F-40B3-454D-9449-2552213C3E89}" type="pres">
      <dgm:prSet presAssocID="{447B40DD-4784-451A-A5E6-2483E6E44131}" presName="hierRoot1" presStyleCnt="0"/>
      <dgm:spPr/>
    </dgm:pt>
    <dgm:pt modelId="{9A609020-638E-4339-8C7E-0702D209C515}" type="pres">
      <dgm:prSet presAssocID="{447B40DD-4784-451A-A5E6-2483E6E44131}" presName="composite" presStyleCnt="0"/>
      <dgm:spPr/>
    </dgm:pt>
    <dgm:pt modelId="{AB2CF74A-5F31-418C-BBBD-DA017521FA3E}" type="pres">
      <dgm:prSet presAssocID="{447B40DD-4784-451A-A5E6-2483E6E44131}" presName="image" presStyleLbl="node0"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B6BAAFE0-09A9-4D11-971C-9EC5609B7A55}" type="pres">
      <dgm:prSet presAssocID="{447B40DD-4784-451A-A5E6-2483E6E44131}" presName="text" presStyleLbl="revTx" presStyleIdx="0" presStyleCnt="3">
        <dgm:presLayoutVars>
          <dgm:chPref val="3"/>
        </dgm:presLayoutVars>
      </dgm:prSet>
      <dgm:spPr/>
    </dgm:pt>
    <dgm:pt modelId="{89B876F6-14BD-41E9-AE54-0CC2B5101409}" type="pres">
      <dgm:prSet presAssocID="{447B40DD-4784-451A-A5E6-2483E6E44131}" presName="hierChild2" presStyleCnt="0"/>
      <dgm:spPr/>
    </dgm:pt>
    <dgm:pt modelId="{CFC89A29-9C67-4040-8E6C-4EA7E2C218EE}" type="pres">
      <dgm:prSet presAssocID="{72EA6FEB-DFD6-4CC4-B8F6-C2CC4C3A43EF}" presName="Name10" presStyleLbl="parChTrans1D2" presStyleIdx="0" presStyleCnt="2"/>
      <dgm:spPr/>
    </dgm:pt>
    <dgm:pt modelId="{EE84D7C5-EB5A-43D0-AE26-F8319EA14FD7}" type="pres">
      <dgm:prSet presAssocID="{5C58CC69-0ABF-4A92-B6FF-AE79958FB6CA}" presName="hierRoot2" presStyleCnt="0"/>
      <dgm:spPr/>
    </dgm:pt>
    <dgm:pt modelId="{A0C17EE5-255A-4BAC-B8CD-75CBD812A3CF}" type="pres">
      <dgm:prSet presAssocID="{5C58CC69-0ABF-4A92-B6FF-AE79958FB6CA}" presName="composite2" presStyleCnt="0"/>
      <dgm:spPr/>
    </dgm:pt>
    <dgm:pt modelId="{130C3762-075B-4D91-A04E-A0DAE774196B}" type="pres">
      <dgm:prSet presAssocID="{5C58CC69-0ABF-4A92-B6FF-AE79958FB6CA}" presName="image2" presStyleLbl="node2" presStyleIdx="0"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 modelId="{4D6C1A22-9F2A-4F7C-BA8F-376F7127C174}" type="pres">
      <dgm:prSet presAssocID="{5C58CC69-0ABF-4A92-B6FF-AE79958FB6CA}" presName="text2" presStyleLbl="revTx" presStyleIdx="1" presStyleCnt="3">
        <dgm:presLayoutVars>
          <dgm:chPref val="3"/>
        </dgm:presLayoutVars>
      </dgm:prSet>
      <dgm:spPr/>
    </dgm:pt>
    <dgm:pt modelId="{51DBD51A-981F-48DF-B8CD-403EDEAD0202}" type="pres">
      <dgm:prSet presAssocID="{5C58CC69-0ABF-4A92-B6FF-AE79958FB6CA}" presName="hierChild3" presStyleCnt="0"/>
      <dgm:spPr/>
    </dgm:pt>
    <dgm:pt modelId="{69472991-1201-430A-BDC5-1DECF67237C2}" type="pres">
      <dgm:prSet presAssocID="{9EC541C1-3881-4F26-88F1-52B5F11DFC9C}" presName="Name10" presStyleLbl="parChTrans1D2" presStyleIdx="1" presStyleCnt="2"/>
      <dgm:spPr/>
    </dgm:pt>
    <dgm:pt modelId="{71076C74-9B8F-4307-9A27-ABB189F90156}" type="pres">
      <dgm:prSet presAssocID="{CCACEADC-6133-4FC0-AA1B-0399287990BF}" presName="hierRoot2" presStyleCnt="0"/>
      <dgm:spPr/>
    </dgm:pt>
    <dgm:pt modelId="{5708FCF2-0FD8-40ED-A131-8965CA487A32}" type="pres">
      <dgm:prSet presAssocID="{CCACEADC-6133-4FC0-AA1B-0399287990BF}" presName="composite2" presStyleCnt="0"/>
      <dgm:spPr/>
    </dgm:pt>
    <dgm:pt modelId="{5099311D-DCD4-4839-A410-6AA0F70D6B73}" type="pres">
      <dgm:prSet presAssocID="{CCACEADC-6133-4FC0-AA1B-0399287990BF}" presName="image2" presStyleLbl="node2" presStyleIdx="1" presStyleCnt="2"/>
      <dgm:spPr>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dgm:spPr>
    </dgm:pt>
    <dgm:pt modelId="{E442D03A-6293-494E-99C0-FCBC10A53595}" type="pres">
      <dgm:prSet presAssocID="{CCACEADC-6133-4FC0-AA1B-0399287990BF}" presName="text2" presStyleLbl="revTx" presStyleIdx="2" presStyleCnt="3">
        <dgm:presLayoutVars>
          <dgm:chPref val="3"/>
        </dgm:presLayoutVars>
      </dgm:prSet>
      <dgm:spPr/>
    </dgm:pt>
    <dgm:pt modelId="{454614D6-DE11-48C2-BF51-376B93F0786C}" type="pres">
      <dgm:prSet presAssocID="{CCACEADC-6133-4FC0-AA1B-0399287990BF}" presName="hierChild3" presStyleCnt="0"/>
      <dgm:spPr/>
    </dgm:pt>
  </dgm:ptLst>
  <dgm:cxnLst>
    <dgm:cxn modelId="{988D6311-E8EB-4950-BF9C-A0506B0FFE47}" type="presOf" srcId="{447B40DD-4784-451A-A5E6-2483E6E44131}" destId="{B6BAAFE0-09A9-4D11-971C-9EC5609B7A55}" srcOrd="0" destOrd="0" presId="urn:microsoft.com/office/officeart/2009/layout/CirclePictureHierarchy"/>
    <dgm:cxn modelId="{B1732819-E9DD-4AD4-B4C1-BAA67C721EDF}" srcId="{447B40DD-4784-451A-A5E6-2483E6E44131}" destId="{5C58CC69-0ABF-4A92-B6FF-AE79958FB6CA}" srcOrd="0" destOrd="0" parTransId="{72EA6FEB-DFD6-4CC4-B8F6-C2CC4C3A43EF}" sibTransId="{65E546C3-842B-4A08-96A6-CDCF6756DC4D}"/>
    <dgm:cxn modelId="{B10A7622-C42F-4146-9800-B00F877E48C9}" type="presOf" srcId="{9EC541C1-3881-4F26-88F1-52B5F11DFC9C}" destId="{69472991-1201-430A-BDC5-1DECF67237C2}" srcOrd="0" destOrd="0" presId="urn:microsoft.com/office/officeart/2009/layout/CirclePictureHierarchy"/>
    <dgm:cxn modelId="{1F282A36-3F0E-4C3A-951F-0F4D3DA9B7ED}" type="presOf" srcId="{72EA6FEB-DFD6-4CC4-B8F6-C2CC4C3A43EF}" destId="{CFC89A29-9C67-4040-8E6C-4EA7E2C218EE}" srcOrd="0" destOrd="0" presId="urn:microsoft.com/office/officeart/2009/layout/CirclePictureHierarchy"/>
    <dgm:cxn modelId="{0E8BCC83-3A45-4B6B-9420-3FF4BBE35852}" srcId="{B2F90A60-1A6A-448F-B5C7-441509FFDEDA}" destId="{447B40DD-4784-451A-A5E6-2483E6E44131}" srcOrd="0" destOrd="0" parTransId="{2ADFF729-1AC2-45B1-B21C-0B6E82CAE700}" sibTransId="{7642744A-3367-4560-B8E2-E583DFF30DB9}"/>
    <dgm:cxn modelId="{C9FF8087-BA16-4A65-9510-0DB1A135D488}" type="presOf" srcId="{5C58CC69-0ABF-4A92-B6FF-AE79958FB6CA}" destId="{4D6C1A22-9F2A-4F7C-BA8F-376F7127C174}" srcOrd="0" destOrd="0" presId="urn:microsoft.com/office/officeart/2009/layout/CirclePictureHierarchy"/>
    <dgm:cxn modelId="{083C47B6-2AE9-4C40-9565-A00917700063}" type="presOf" srcId="{CCACEADC-6133-4FC0-AA1B-0399287990BF}" destId="{E442D03A-6293-494E-99C0-FCBC10A53595}" srcOrd="0" destOrd="0" presId="urn:microsoft.com/office/officeart/2009/layout/CirclePictureHierarchy"/>
    <dgm:cxn modelId="{0CAF5BCC-5D85-4248-981D-8FD122D816D5}" srcId="{447B40DD-4784-451A-A5E6-2483E6E44131}" destId="{CCACEADC-6133-4FC0-AA1B-0399287990BF}" srcOrd="1" destOrd="0" parTransId="{9EC541C1-3881-4F26-88F1-52B5F11DFC9C}" sibTransId="{4909CCF3-F9F9-42B6-83D4-6766ECAFAAB7}"/>
    <dgm:cxn modelId="{9DD6E7DD-E4DE-4846-BE63-084E51854F7F}" type="presOf" srcId="{B2F90A60-1A6A-448F-B5C7-441509FFDEDA}" destId="{F498788D-E5A2-4BB1-8956-DF2D518F8230}" srcOrd="0" destOrd="0" presId="urn:microsoft.com/office/officeart/2009/layout/CirclePictureHierarchy"/>
    <dgm:cxn modelId="{21423078-89F9-4A79-AA34-6A3BD27ABBF1}" type="presParOf" srcId="{F498788D-E5A2-4BB1-8956-DF2D518F8230}" destId="{30A7BB4F-40B3-454D-9449-2552213C3E89}" srcOrd="0" destOrd="0" presId="urn:microsoft.com/office/officeart/2009/layout/CirclePictureHierarchy"/>
    <dgm:cxn modelId="{29944A89-3EF6-4CEC-9F37-47EB855A1903}" type="presParOf" srcId="{30A7BB4F-40B3-454D-9449-2552213C3E89}" destId="{9A609020-638E-4339-8C7E-0702D209C515}" srcOrd="0" destOrd="0" presId="urn:microsoft.com/office/officeart/2009/layout/CirclePictureHierarchy"/>
    <dgm:cxn modelId="{24F89E1B-19AE-4A65-B605-277F9459923F}" type="presParOf" srcId="{9A609020-638E-4339-8C7E-0702D209C515}" destId="{AB2CF74A-5F31-418C-BBBD-DA017521FA3E}" srcOrd="0" destOrd="0" presId="urn:microsoft.com/office/officeart/2009/layout/CirclePictureHierarchy"/>
    <dgm:cxn modelId="{C3D041C7-27AD-4C92-9E27-2337F9CD5252}" type="presParOf" srcId="{9A609020-638E-4339-8C7E-0702D209C515}" destId="{B6BAAFE0-09A9-4D11-971C-9EC5609B7A55}" srcOrd="1" destOrd="0" presId="urn:microsoft.com/office/officeart/2009/layout/CirclePictureHierarchy"/>
    <dgm:cxn modelId="{A3C48FDB-7B9B-46FA-ABBF-D5D4136BF50C}" type="presParOf" srcId="{30A7BB4F-40B3-454D-9449-2552213C3E89}" destId="{89B876F6-14BD-41E9-AE54-0CC2B5101409}" srcOrd="1" destOrd="0" presId="urn:microsoft.com/office/officeart/2009/layout/CirclePictureHierarchy"/>
    <dgm:cxn modelId="{3209EFE5-681A-4FEC-A30D-33A8859B6F4A}" type="presParOf" srcId="{89B876F6-14BD-41E9-AE54-0CC2B5101409}" destId="{CFC89A29-9C67-4040-8E6C-4EA7E2C218EE}" srcOrd="0" destOrd="0" presId="urn:microsoft.com/office/officeart/2009/layout/CirclePictureHierarchy"/>
    <dgm:cxn modelId="{F326FE9C-4DD7-42E0-AA4A-0392DE9022FA}" type="presParOf" srcId="{89B876F6-14BD-41E9-AE54-0CC2B5101409}" destId="{EE84D7C5-EB5A-43D0-AE26-F8319EA14FD7}" srcOrd="1" destOrd="0" presId="urn:microsoft.com/office/officeart/2009/layout/CirclePictureHierarchy"/>
    <dgm:cxn modelId="{5D149111-1C73-41F2-B74F-B0A583A4B9B6}" type="presParOf" srcId="{EE84D7C5-EB5A-43D0-AE26-F8319EA14FD7}" destId="{A0C17EE5-255A-4BAC-B8CD-75CBD812A3CF}" srcOrd="0" destOrd="0" presId="urn:microsoft.com/office/officeart/2009/layout/CirclePictureHierarchy"/>
    <dgm:cxn modelId="{90DF5928-6944-4FDA-B900-62DDB36A5E98}" type="presParOf" srcId="{A0C17EE5-255A-4BAC-B8CD-75CBD812A3CF}" destId="{130C3762-075B-4D91-A04E-A0DAE774196B}" srcOrd="0" destOrd="0" presId="urn:microsoft.com/office/officeart/2009/layout/CirclePictureHierarchy"/>
    <dgm:cxn modelId="{2C6EB851-C220-4792-BFC2-935A01A53A20}" type="presParOf" srcId="{A0C17EE5-255A-4BAC-B8CD-75CBD812A3CF}" destId="{4D6C1A22-9F2A-4F7C-BA8F-376F7127C174}" srcOrd="1" destOrd="0" presId="urn:microsoft.com/office/officeart/2009/layout/CirclePictureHierarchy"/>
    <dgm:cxn modelId="{4F805A8C-658D-4926-8450-63D8C2E490DF}" type="presParOf" srcId="{EE84D7C5-EB5A-43D0-AE26-F8319EA14FD7}" destId="{51DBD51A-981F-48DF-B8CD-403EDEAD0202}" srcOrd="1" destOrd="0" presId="urn:microsoft.com/office/officeart/2009/layout/CirclePictureHierarchy"/>
    <dgm:cxn modelId="{167B2EA5-62C8-485A-9902-BFF0A2826565}" type="presParOf" srcId="{89B876F6-14BD-41E9-AE54-0CC2B5101409}" destId="{69472991-1201-430A-BDC5-1DECF67237C2}" srcOrd="2" destOrd="0" presId="urn:microsoft.com/office/officeart/2009/layout/CirclePictureHierarchy"/>
    <dgm:cxn modelId="{75917B03-A4D1-47A2-9C58-6EC1FE7186CB}" type="presParOf" srcId="{89B876F6-14BD-41E9-AE54-0CC2B5101409}" destId="{71076C74-9B8F-4307-9A27-ABB189F90156}" srcOrd="3" destOrd="0" presId="urn:microsoft.com/office/officeart/2009/layout/CirclePictureHierarchy"/>
    <dgm:cxn modelId="{18364529-61D0-45D7-BB68-FE8D803F562E}" type="presParOf" srcId="{71076C74-9B8F-4307-9A27-ABB189F90156}" destId="{5708FCF2-0FD8-40ED-A131-8965CA487A32}" srcOrd="0" destOrd="0" presId="urn:microsoft.com/office/officeart/2009/layout/CirclePictureHierarchy"/>
    <dgm:cxn modelId="{45CDCBE9-615A-41E1-9795-D5FFAEC1D5C7}" type="presParOf" srcId="{5708FCF2-0FD8-40ED-A131-8965CA487A32}" destId="{5099311D-DCD4-4839-A410-6AA0F70D6B73}" srcOrd="0" destOrd="0" presId="urn:microsoft.com/office/officeart/2009/layout/CirclePictureHierarchy"/>
    <dgm:cxn modelId="{84905D09-075B-4566-B011-6D7E0334B275}" type="presParOf" srcId="{5708FCF2-0FD8-40ED-A131-8965CA487A32}" destId="{E442D03A-6293-494E-99C0-FCBC10A53595}" srcOrd="1" destOrd="0" presId="urn:microsoft.com/office/officeart/2009/layout/CirclePictureHierarchy"/>
    <dgm:cxn modelId="{6C266872-0B2E-4369-AAFD-D5910BD3B8A0}" type="presParOf" srcId="{71076C74-9B8F-4307-9A27-ABB189F90156}" destId="{454614D6-DE11-48C2-BF51-376B93F0786C}" srcOrd="1" destOrd="0" presId="urn:microsoft.com/office/officeart/2009/layout/CirclePicture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903E63-7D4D-480E-B774-85DCF88655E5}">
      <dsp:nvSpPr>
        <dsp:cNvPr id="0" name=""/>
        <dsp:cNvSpPr/>
      </dsp:nvSpPr>
      <dsp:spPr>
        <a:xfrm>
          <a:off x="2245" y="-11241"/>
          <a:ext cx="2353510" cy="302801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Font typeface="+mj-lt"/>
            <a:buNone/>
          </a:pPr>
          <a:r>
            <a:rPr lang="es-ES" sz="2000" b="1" i="0" kern="1200" dirty="0"/>
            <a:t>Doctoral Networks (DN)</a:t>
          </a:r>
          <a:r>
            <a:rPr lang="es-ES" sz="2000" b="1" u="none" kern="1200" dirty="0">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endParaRPr lang="es-ES" sz="2000" u="none" kern="1200" dirty="0"/>
        </a:p>
      </dsp:txBody>
      <dsp:txXfrm>
        <a:off x="2245" y="1199963"/>
        <a:ext cx="2353510" cy="1211205"/>
      </dsp:txXfrm>
    </dsp:sp>
    <dsp:sp modelId="{FAFFAB5D-A007-46D5-84C8-D229CC018CE3}">
      <dsp:nvSpPr>
        <dsp:cNvPr id="0" name=""/>
        <dsp:cNvSpPr/>
      </dsp:nvSpPr>
      <dsp:spPr>
        <a:xfrm>
          <a:off x="678869" y="183093"/>
          <a:ext cx="1030249" cy="97043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7000" b="-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EC4A9A-180F-4AE3-8C93-F116CCBF052B}">
      <dsp:nvSpPr>
        <dsp:cNvPr id="0" name=""/>
        <dsp:cNvSpPr/>
      </dsp:nvSpPr>
      <dsp:spPr>
        <a:xfrm>
          <a:off x="2426360" y="-11241"/>
          <a:ext cx="2353510" cy="302801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Font typeface="+mj-lt"/>
            <a:buNone/>
          </a:pPr>
          <a:r>
            <a:rPr lang="es-ES" sz="2000" b="1" i="0" kern="1200" dirty="0"/>
            <a:t>Postdoctoral </a:t>
          </a:r>
          <a:r>
            <a:rPr lang="es-ES" sz="2000" b="1" i="0" kern="1200" dirty="0" err="1"/>
            <a:t>Fellowships</a:t>
          </a:r>
          <a:r>
            <a:rPr lang="es-ES" sz="2000" b="1" i="0" kern="1200" dirty="0"/>
            <a:t> (PF)</a:t>
          </a:r>
          <a:endParaRPr lang="es-ES" sz="2000" u="none" kern="1200" dirty="0"/>
        </a:p>
      </dsp:txBody>
      <dsp:txXfrm>
        <a:off x="2426360" y="1199963"/>
        <a:ext cx="2353510" cy="1211205"/>
      </dsp:txXfrm>
    </dsp:sp>
    <dsp:sp modelId="{AE6AB20B-B820-4349-AB13-2805FAD14102}">
      <dsp:nvSpPr>
        <dsp:cNvPr id="0" name=""/>
        <dsp:cNvSpPr/>
      </dsp:nvSpPr>
      <dsp:spPr>
        <a:xfrm>
          <a:off x="3098951" y="170438"/>
          <a:ext cx="1008328" cy="100832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7000" b="-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1489F14-A459-4508-859C-A25150227A50}">
      <dsp:nvSpPr>
        <dsp:cNvPr id="0" name=""/>
        <dsp:cNvSpPr/>
      </dsp:nvSpPr>
      <dsp:spPr>
        <a:xfrm>
          <a:off x="4850476" y="-11241"/>
          <a:ext cx="2353510" cy="302801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Font typeface="+mj-lt"/>
            <a:buNone/>
          </a:pPr>
          <a:r>
            <a:rPr lang="es-ES" sz="2000" b="1" i="0" kern="1200" dirty="0"/>
            <a:t>Staff </a:t>
          </a:r>
          <a:r>
            <a:rPr lang="es-ES" sz="2000" b="1" i="0" kern="1200" dirty="0" err="1"/>
            <a:t>Exchanges</a:t>
          </a:r>
          <a:r>
            <a:rPr lang="es-ES" sz="2000" b="1" i="0" kern="1200" dirty="0"/>
            <a:t> (SE)</a:t>
          </a:r>
          <a:endParaRPr lang="es-ES" sz="2000" u="none" kern="1200" dirty="0"/>
        </a:p>
      </dsp:txBody>
      <dsp:txXfrm>
        <a:off x="4850476" y="1199963"/>
        <a:ext cx="2353510" cy="1211205"/>
      </dsp:txXfrm>
    </dsp:sp>
    <dsp:sp modelId="{45D0E243-3623-49D4-917D-E6A7C1B1E12E}">
      <dsp:nvSpPr>
        <dsp:cNvPr id="0" name=""/>
        <dsp:cNvSpPr/>
      </dsp:nvSpPr>
      <dsp:spPr>
        <a:xfrm>
          <a:off x="5523067" y="170438"/>
          <a:ext cx="1008328" cy="100832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7000" b="-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E447601-E09E-4858-B6C9-D37E56D1FA05}">
      <dsp:nvSpPr>
        <dsp:cNvPr id="0" name=""/>
        <dsp:cNvSpPr/>
      </dsp:nvSpPr>
      <dsp:spPr>
        <a:xfrm>
          <a:off x="7274591" y="-11241"/>
          <a:ext cx="2353510" cy="302801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Font typeface="+mj-lt"/>
            <a:buNone/>
          </a:pPr>
          <a:r>
            <a:rPr lang="es-ES" sz="2000" b="1" i="0" kern="1200" dirty="0"/>
            <a:t>COFUND</a:t>
          </a:r>
          <a:endParaRPr lang="es-ES" sz="2000" u="none" kern="1200" dirty="0"/>
        </a:p>
      </dsp:txBody>
      <dsp:txXfrm>
        <a:off x="7274591" y="1199963"/>
        <a:ext cx="2353510" cy="1211205"/>
      </dsp:txXfrm>
    </dsp:sp>
    <dsp:sp modelId="{3DF3737B-8B3F-4DF4-912C-4BEE0936772E}">
      <dsp:nvSpPr>
        <dsp:cNvPr id="0" name=""/>
        <dsp:cNvSpPr/>
      </dsp:nvSpPr>
      <dsp:spPr>
        <a:xfrm>
          <a:off x="7892888" y="137617"/>
          <a:ext cx="1116915" cy="1073970"/>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1000" r="-2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0310555-6C66-44AB-AAFA-0E16C527ED44}">
      <dsp:nvSpPr>
        <dsp:cNvPr id="0" name=""/>
        <dsp:cNvSpPr/>
      </dsp:nvSpPr>
      <dsp:spPr>
        <a:xfrm>
          <a:off x="385213" y="2237284"/>
          <a:ext cx="8859919" cy="801970"/>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472991-1201-430A-BDC5-1DECF67237C2}">
      <dsp:nvSpPr>
        <dsp:cNvPr id="0" name=""/>
        <dsp:cNvSpPr/>
      </dsp:nvSpPr>
      <dsp:spPr>
        <a:xfrm>
          <a:off x="2099593" y="1440326"/>
          <a:ext cx="1539175" cy="352611"/>
        </a:xfrm>
        <a:custGeom>
          <a:avLst/>
          <a:gdLst/>
          <a:ahLst/>
          <a:cxnLst/>
          <a:rect l="0" t="0" r="0" b="0"/>
          <a:pathLst>
            <a:path>
              <a:moveTo>
                <a:pt x="0" y="0"/>
              </a:moveTo>
              <a:lnTo>
                <a:pt x="0" y="177704"/>
              </a:lnTo>
              <a:lnTo>
                <a:pt x="1539175" y="177704"/>
              </a:lnTo>
              <a:lnTo>
                <a:pt x="1539175" y="35261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FC89A29-9C67-4040-8E6C-4EA7E2C218EE}">
      <dsp:nvSpPr>
        <dsp:cNvPr id="0" name=""/>
        <dsp:cNvSpPr/>
      </dsp:nvSpPr>
      <dsp:spPr>
        <a:xfrm>
          <a:off x="560417" y="1440326"/>
          <a:ext cx="1539175" cy="352611"/>
        </a:xfrm>
        <a:custGeom>
          <a:avLst/>
          <a:gdLst/>
          <a:ahLst/>
          <a:cxnLst/>
          <a:rect l="0" t="0" r="0" b="0"/>
          <a:pathLst>
            <a:path>
              <a:moveTo>
                <a:pt x="1539175" y="0"/>
              </a:moveTo>
              <a:lnTo>
                <a:pt x="1539175" y="177704"/>
              </a:lnTo>
              <a:lnTo>
                <a:pt x="0" y="177704"/>
              </a:lnTo>
              <a:lnTo>
                <a:pt x="0" y="35261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B2CF74A-5F31-418C-BBBD-DA017521FA3E}">
      <dsp:nvSpPr>
        <dsp:cNvPr id="0" name=""/>
        <dsp:cNvSpPr/>
      </dsp:nvSpPr>
      <dsp:spPr>
        <a:xfrm>
          <a:off x="1539893" y="320925"/>
          <a:ext cx="1119400" cy="111940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BAAFE0-09A9-4D11-971C-9EC5609B7A55}">
      <dsp:nvSpPr>
        <dsp:cNvPr id="0" name=""/>
        <dsp:cNvSpPr/>
      </dsp:nvSpPr>
      <dsp:spPr>
        <a:xfrm>
          <a:off x="2659293" y="318127"/>
          <a:ext cx="1679100" cy="1119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s-ES" sz="3700" kern="1200" dirty="0"/>
            <a:t>PF</a:t>
          </a:r>
        </a:p>
      </dsp:txBody>
      <dsp:txXfrm>
        <a:off x="2659293" y="318127"/>
        <a:ext cx="1679100" cy="1119400"/>
      </dsp:txXfrm>
    </dsp:sp>
    <dsp:sp modelId="{130C3762-075B-4D91-A04E-A0DAE774196B}">
      <dsp:nvSpPr>
        <dsp:cNvPr id="0" name=""/>
        <dsp:cNvSpPr/>
      </dsp:nvSpPr>
      <dsp:spPr>
        <a:xfrm>
          <a:off x="717" y="1792937"/>
          <a:ext cx="1119400" cy="1119400"/>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6C1A22-9F2A-4F7C-BA8F-376F7127C174}">
      <dsp:nvSpPr>
        <dsp:cNvPr id="0" name=""/>
        <dsp:cNvSpPr/>
      </dsp:nvSpPr>
      <dsp:spPr>
        <a:xfrm>
          <a:off x="1120117" y="1790138"/>
          <a:ext cx="1679100" cy="1119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s-ES" sz="3700" kern="1200" dirty="0"/>
            <a:t>EU</a:t>
          </a:r>
        </a:p>
      </dsp:txBody>
      <dsp:txXfrm>
        <a:off x="1120117" y="1790138"/>
        <a:ext cx="1679100" cy="1119400"/>
      </dsp:txXfrm>
    </dsp:sp>
    <dsp:sp modelId="{5099311D-DCD4-4839-A410-6AA0F70D6B73}">
      <dsp:nvSpPr>
        <dsp:cNvPr id="0" name=""/>
        <dsp:cNvSpPr/>
      </dsp:nvSpPr>
      <dsp:spPr>
        <a:xfrm>
          <a:off x="3079068" y="1792937"/>
          <a:ext cx="1119400" cy="1119400"/>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42D03A-6293-494E-99C0-FCBC10A53595}">
      <dsp:nvSpPr>
        <dsp:cNvPr id="0" name=""/>
        <dsp:cNvSpPr/>
      </dsp:nvSpPr>
      <dsp:spPr>
        <a:xfrm>
          <a:off x="4198468" y="1790138"/>
          <a:ext cx="1679100" cy="1119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s-ES" sz="3700" kern="1200" dirty="0"/>
            <a:t>Global</a:t>
          </a:r>
        </a:p>
      </dsp:txBody>
      <dsp:txXfrm>
        <a:off x="4198468" y="1790138"/>
        <a:ext cx="1679100" cy="1119400"/>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7BBB5D42-22AA-459E-9AB1-B1AD16E9807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57E6261B-A927-4DCB-9C33-6A3A28C78F4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2DB5EFB-9D8E-4CF2-8E15-A2D8B45FD4DF}" type="datetimeFigureOut">
              <a:rPr lang="es-ES" smtClean="0"/>
              <a:t>20/03/2024</a:t>
            </a:fld>
            <a:endParaRPr lang="es-ES"/>
          </a:p>
        </p:txBody>
      </p:sp>
      <p:sp>
        <p:nvSpPr>
          <p:cNvPr id="4" name="Marcador de pie de página 3">
            <a:extLst>
              <a:ext uri="{FF2B5EF4-FFF2-40B4-BE49-F238E27FC236}">
                <a16:creationId xmlns:a16="http://schemas.microsoft.com/office/drawing/2014/main" id="{C762642F-054F-40E4-9BB9-A02E4659FF6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B0D48FAC-D335-4529-86AD-F2D65163EE3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06B5E3-E7EB-4D9E-AF09-F1FECC0ED30B}" type="slidenum">
              <a:rPr lang="es-ES" smtClean="0"/>
              <a:t>‹Nº›</a:t>
            </a:fld>
            <a:endParaRPr lang="es-ES"/>
          </a:p>
        </p:txBody>
      </p:sp>
    </p:spTree>
    <p:extLst>
      <p:ext uri="{BB962C8B-B14F-4D97-AF65-F5344CB8AC3E}">
        <p14:creationId xmlns:p14="http://schemas.microsoft.com/office/powerpoint/2010/main" val="1986816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490749-BBFC-45CF-9BC8-6EEAD7F3CDE4}" type="datetimeFigureOut">
              <a:rPr lang="es-ES" smtClean="0"/>
              <a:t>20/03/2024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A3BCF4-1B74-48B9-AC53-BC8948EF9171}" type="slidenum">
              <a:rPr lang="es-ES" smtClean="0"/>
              <a:t>‹Nº›</a:t>
            </a:fld>
            <a:endParaRPr lang="es-ES"/>
          </a:p>
        </p:txBody>
      </p:sp>
    </p:spTree>
    <p:extLst>
      <p:ext uri="{BB962C8B-B14F-4D97-AF65-F5344CB8AC3E}">
        <p14:creationId xmlns:p14="http://schemas.microsoft.com/office/powerpoint/2010/main" val="2979974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jpeg"/><Relationship Id="rId4" Type="http://schemas.openxmlformats.org/officeDocument/2006/relationships/image" Target="../media/image7.jpe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11" Type="http://schemas.openxmlformats.org/officeDocument/2006/relationships/image" Target="../media/image8.jpeg"/><Relationship Id="rId5" Type="http://schemas.openxmlformats.org/officeDocument/2006/relationships/image" Target="../media/image12.svg"/><Relationship Id="rId10" Type="http://schemas.openxmlformats.org/officeDocument/2006/relationships/image" Target="../media/image7.jpeg"/><Relationship Id="rId4" Type="http://schemas.openxmlformats.org/officeDocument/2006/relationships/image" Target="../media/image11.png"/><Relationship Id="rId9" Type="http://schemas.openxmlformats.org/officeDocument/2006/relationships/image" Target="../media/image4.sv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svg"/><Relationship Id="rId7" Type="http://schemas.openxmlformats.org/officeDocument/2006/relationships/image" Target="../media/image12.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8.jpeg"/><Relationship Id="rId5" Type="http://schemas.openxmlformats.org/officeDocument/2006/relationships/image" Target="../media/image10.svg"/><Relationship Id="rId10" Type="http://schemas.openxmlformats.org/officeDocument/2006/relationships/image" Target="../media/image7.jpeg"/><Relationship Id="rId4" Type="http://schemas.openxmlformats.org/officeDocument/2006/relationships/image" Target="../media/image9.png"/><Relationship Id="rId9" Type="http://schemas.openxmlformats.org/officeDocument/2006/relationships/image" Target="../media/image14.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ortada 1">
    <p:bg>
      <p:bgPr>
        <a:solidFill>
          <a:schemeClr val="bg1"/>
        </a:solidFill>
        <a:effectLst/>
      </p:bgPr>
    </p:bg>
    <p:spTree>
      <p:nvGrpSpPr>
        <p:cNvPr id="1" name=""/>
        <p:cNvGrpSpPr/>
        <p:nvPr/>
      </p:nvGrpSpPr>
      <p:grpSpPr>
        <a:xfrm>
          <a:off x="0" y="0"/>
          <a:ext cx="0" cy="0"/>
          <a:chOff x="0" y="0"/>
          <a:chExt cx="0" cy="0"/>
        </a:xfrm>
      </p:grpSpPr>
      <p:sp>
        <p:nvSpPr>
          <p:cNvPr id="12" name="Forma libre: forma 11">
            <a:extLst>
              <a:ext uri="{FF2B5EF4-FFF2-40B4-BE49-F238E27FC236}">
                <a16:creationId xmlns:a16="http://schemas.microsoft.com/office/drawing/2014/main" id="{C159848D-59BE-472E-BE16-A805BFCFA0C2}"/>
              </a:ext>
            </a:extLst>
          </p:cNvPr>
          <p:cNvSpPr/>
          <p:nvPr userDrawn="1"/>
        </p:nvSpPr>
        <p:spPr>
          <a:xfrm>
            <a:off x="0" y="-6900"/>
            <a:ext cx="7562539" cy="6864900"/>
          </a:xfrm>
          <a:custGeom>
            <a:avLst/>
            <a:gdLst>
              <a:gd name="connsiteX0" fmla="*/ 3830381 w 7529201"/>
              <a:gd name="connsiteY0" fmla="*/ 1 h 6858001"/>
              <a:gd name="connsiteX1" fmla="*/ 7529201 w 7529201"/>
              <a:gd name="connsiteY1" fmla="*/ 1 h 6858001"/>
              <a:gd name="connsiteX2" fmla="*/ 7529201 w 7529201"/>
              <a:gd name="connsiteY2" fmla="*/ 7389 h 6858001"/>
              <a:gd name="connsiteX3" fmla="*/ 4090678 w 7529201"/>
              <a:gd name="connsiteY3" fmla="*/ 3445912 h 6858001"/>
              <a:gd name="connsiteX4" fmla="*/ 7502767 w 7529201"/>
              <a:gd name="connsiteY4" fmla="*/ 6858001 h 6858001"/>
              <a:gd name="connsiteX5" fmla="*/ 3830381 w 7529201"/>
              <a:gd name="connsiteY5" fmla="*/ 6858001 h 6858001"/>
              <a:gd name="connsiteX6" fmla="*/ 0 w 7529201"/>
              <a:gd name="connsiteY6" fmla="*/ 0 h 6858001"/>
              <a:gd name="connsiteX7" fmla="*/ 3830380 w 7529201"/>
              <a:gd name="connsiteY7" fmla="*/ 0 h 6858001"/>
              <a:gd name="connsiteX8" fmla="*/ 3830380 w 7529201"/>
              <a:gd name="connsiteY8" fmla="*/ 6857999 h 6858001"/>
              <a:gd name="connsiteX9" fmla="*/ 0 w 7529201"/>
              <a:gd name="connsiteY9" fmla="*/ 6857999 h 6858001"/>
              <a:gd name="connsiteX0" fmla="*/ 3830381 w 7529201"/>
              <a:gd name="connsiteY0" fmla="*/ 1 h 6858001"/>
              <a:gd name="connsiteX1" fmla="*/ 7529201 w 7529201"/>
              <a:gd name="connsiteY1" fmla="*/ 1 h 6858001"/>
              <a:gd name="connsiteX2" fmla="*/ 7529201 w 7529201"/>
              <a:gd name="connsiteY2" fmla="*/ 7389 h 6858001"/>
              <a:gd name="connsiteX3" fmla="*/ 4109728 w 7529201"/>
              <a:gd name="connsiteY3" fmla="*/ 3445912 h 6858001"/>
              <a:gd name="connsiteX4" fmla="*/ 7502767 w 7529201"/>
              <a:gd name="connsiteY4" fmla="*/ 6858001 h 6858001"/>
              <a:gd name="connsiteX5" fmla="*/ 3830381 w 7529201"/>
              <a:gd name="connsiteY5" fmla="*/ 6858001 h 6858001"/>
              <a:gd name="connsiteX6" fmla="*/ 3830381 w 7529201"/>
              <a:gd name="connsiteY6" fmla="*/ 1 h 6858001"/>
              <a:gd name="connsiteX7" fmla="*/ 0 w 7529201"/>
              <a:gd name="connsiteY7" fmla="*/ 0 h 6858001"/>
              <a:gd name="connsiteX8" fmla="*/ 3830380 w 7529201"/>
              <a:gd name="connsiteY8" fmla="*/ 0 h 6858001"/>
              <a:gd name="connsiteX9" fmla="*/ 3830380 w 7529201"/>
              <a:gd name="connsiteY9" fmla="*/ 6857999 h 6858001"/>
              <a:gd name="connsiteX10" fmla="*/ 0 w 7529201"/>
              <a:gd name="connsiteY10" fmla="*/ 6857999 h 6858001"/>
              <a:gd name="connsiteX11" fmla="*/ 0 w 7529201"/>
              <a:gd name="connsiteY11" fmla="*/ 0 h 6858001"/>
              <a:gd name="connsiteX0" fmla="*/ 3830381 w 7529201"/>
              <a:gd name="connsiteY0" fmla="*/ 1 h 6858001"/>
              <a:gd name="connsiteX1" fmla="*/ 7529201 w 7529201"/>
              <a:gd name="connsiteY1" fmla="*/ 1 h 6858001"/>
              <a:gd name="connsiteX2" fmla="*/ 7529201 w 7529201"/>
              <a:gd name="connsiteY2" fmla="*/ 7389 h 6858001"/>
              <a:gd name="connsiteX3" fmla="*/ 4109728 w 7529201"/>
              <a:gd name="connsiteY3" fmla="*/ 3445912 h 6858001"/>
              <a:gd name="connsiteX4" fmla="*/ 7524198 w 7529201"/>
              <a:gd name="connsiteY4" fmla="*/ 6858001 h 6858001"/>
              <a:gd name="connsiteX5" fmla="*/ 3830381 w 7529201"/>
              <a:gd name="connsiteY5" fmla="*/ 6858001 h 6858001"/>
              <a:gd name="connsiteX6" fmla="*/ 3830381 w 7529201"/>
              <a:gd name="connsiteY6" fmla="*/ 1 h 6858001"/>
              <a:gd name="connsiteX7" fmla="*/ 0 w 7529201"/>
              <a:gd name="connsiteY7" fmla="*/ 0 h 6858001"/>
              <a:gd name="connsiteX8" fmla="*/ 3830380 w 7529201"/>
              <a:gd name="connsiteY8" fmla="*/ 0 h 6858001"/>
              <a:gd name="connsiteX9" fmla="*/ 3830380 w 7529201"/>
              <a:gd name="connsiteY9" fmla="*/ 6857999 h 6858001"/>
              <a:gd name="connsiteX10" fmla="*/ 0 w 7529201"/>
              <a:gd name="connsiteY10" fmla="*/ 6857999 h 6858001"/>
              <a:gd name="connsiteX11" fmla="*/ 0 w 7529201"/>
              <a:gd name="connsiteY11" fmla="*/ 0 h 6858001"/>
              <a:gd name="connsiteX0" fmla="*/ 3830381 w 7562539"/>
              <a:gd name="connsiteY0" fmla="*/ 6900 h 6864900"/>
              <a:gd name="connsiteX1" fmla="*/ 7529201 w 7562539"/>
              <a:gd name="connsiteY1" fmla="*/ 6900 h 6864900"/>
              <a:gd name="connsiteX2" fmla="*/ 7562539 w 7562539"/>
              <a:gd name="connsiteY2" fmla="*/ 0 h 6864900"/>
              <a:gd name="connsiteX3" fmla="*/ 4109728 w 7562539"/>
              <a:gd name="connsiteY3" fmla="*/ 3452811 h 6864900"/>
              <a:gd name="connsiteX4" fmla="*/ 7524198 w 7562539"/>
              <a:gd name="connsiteY4" fmla="*/ 6864900 h 6864900"/>
              <a:gd name="connsiteX5" fmla="*/ 3830381 w 7562539"/>
              <a:gd name="connsiteY5" fmla="*/ 6864900 h 6864900"/>
              <a:gd name="connsiteX6" fmla="*/ 3830381 w 7562539"/>
              <a:gd name="connsiteY6" fmla="*/ 6900 h 6864900"/>
              <a:gd name="connsiteX7" fmla="*/ 0 w 7562539"/>
              <a:gd name="connsiteY7" fmla="*/ 6899 h 6864900"/>
              <a:gd name="connsiteX8" fmla="*/ 3830380 w 7562539"/>
              <a:gd name="connsiteY8" fmla="*/ 6899 h 6864900"/>
              <a:gd name="connsiteX9" fmla="*/ 3830380 w 7562539"/>
              <a:gd name="connsiteY9" fmla="*/ 6864898 h 6864900"/>
              <a:gd name="connsiteX10" fmla="*/ 0 w 7562539"/>
              <a:gd name="connsiteY10" fmla="*/ 6864898 h 6864900"/>
              <a:gd name="connsiteX11" fmla="*/ 0 w 7562539"/>
              <a:gd name="connsiteY11" fmla="*/ 6899 h 686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62539" h="6864900">
                <a:moveTo>
                  <a:pt x="3830381" y="6900"/>
                </a:moveTo>
                <a:lnTo>
                  <a:pt x="7529201" y="6900"/>
                </a:lnTo>
                <a:lnTo>
                  <a:pt x="7562539" y="0"/>
                </a:lnTo>
                <a:lnTo>
                  <a:pt x="4109728" y="3452811"/>
                </a:lnTo>
                <a:lnTo>
                  <a:pt x="7524198" y="6864900"/>
                </a:lnTo>
                <a:lnTo>
                  <a:pt x="3830381" y="6864900"/>
                </a:lnTo>
                <a:lnTo>
                  <a:pt x="3830381" y="6900"/>
                </a:lnTo>
                <a:close/>
                <a:moveTo>
                  <a:pt x="0" y="6899"/>
                </a:moveTo>
                <a:lnTo>
                  <a:pt x="3830380" y="6899"/>
                </a:lnTo>
                <a:lnTo>
                  <a:pt x="3830380" y="6864898"/>
                </a:lnTo>
                <a:lnTo>
                  <a:pt x="0" y="6864898"/>
                </a:lnTo>
                <a:lnTo>
                  <a:pt x="0" y="6899"/>
                </a:lnTo>
                <a:close/>
              </a:path>
            </a:pathLst>
          </a:custGeom>
          <a:gradFill flip="none" rotWithShape="1">
            <a:gsLst>
              <a:gs pos="20000">
                <a:srgbClr val="0D829B"/>
              </a:gs>
              <a:gs pos="0">
                <a:schemeClr val="accent5"/>
              </a:gs>
              <a:gs pos="100000">
                <a:srgbClr val="26358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s-ES" sz="1400">
              <a:latin typeface="Verdana" panose="020B0604030504040204" pitchFamily="34" charset="0"/>
              <a:ea typeface="Verdana" panose="020B0604030504040204" pitchFamily="34" charset="0"/>
            </a:endParaRPr>
          </a:p>
        </p:txBody>
      </p:sp>
      <p:sp>
        <p:nvSpPr>
          <p:cNvPr id="2" name="Título 1">
            <a:extLst>
              <a:ext uri="{FF2B5EF4-FFF2-40B4-BE49-F238E27FC236}">
                <a16:creationId xmlns:a16="http://schemas.microsoft.com/office/drawing/2014/main" id="{55B54688-EFCA-455E-B8BF-71FB62EEDAA9}"/>
              </a:ext>
            </a:extLst>
          </p:cNvPr>
          <p:cNvSpPr>
            <a:spLocks noGrp="1"/>
          </p:cNvSpPr>
          <p:nvPr>
            <p:ph type="ctrTitle" hasCustomPrompt="1"/>
          </p:nvPr>
        </p:nvSpPr>
        <p:spPr>
          <a:xfrm>
            <a:off x="5783466" y="2479075"/>
            <a:ext cx="4649787" cy="1253402"/>
          </a:xfrm>
        </p:spPr>
        <p:txBody>
          <a:bodyPr wrap="square" lIns="72000" rIns="72000" anchor="b" anchorCtr="0">
            <a:spAutoFit/>
          </a:bodyPr>
          <a:lstStyle>
            <a:lvl1pPr algn="ctr">
              <a:defRPr sz="4000" b="0" i="0">
                <a:solidFill>
                  <a:schemeClr val="accent4"/>
                </a:solidFill>
              </a:defRPr>
            </a:lvl1pPr>
          </a:lstStyle>
          <a:p>
            <a:r>
              <a:rPr lang="es-ES" dirty="0"/>
              <a:t>Formación </a:t>
            </a:r>
            <a:r>
              <a:rPr lang="es-ES" dirty="0" err="1"/>
              <a:t>Compliance</a:t>
            </a:r>
            <a:endParaRPr lang="es-ES" dirty="0"/>
          </a:p>
        </p:txBody>
      </p:sp>
      <p:sp>
        <p:nvSpPr>
          <p:cNvPr id="80" name="Rectángulo 79">
            <a:extLst>
              <a:ext uri="{FF2B5EF4-FFF2-40B4-BE49-F238E27FC236}">
                <a16:creationId xmlns:a16="http://schemas.microsoft.com/office/drawing/2014/main" id="{D040508E-ACB8-4D22-A235-7523144897CC}"/>
              </a:ext>
            </a:extLst>
          </p:cNvPr>
          <p:cNvSpPr/>
          <p:nvPr userDrawn="1"/>
        </p:nvSpPr>
        <p:spPr>
          <a:xfrm rot="2700000">
            <a:off x="5258843" y="677525"/>
            <a:ext cx="5536771" cy="5536771"/>
          </a:xfrm>
          <a:prstGeom prst="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noFill/>
              </a:rPr>
              <a:t>a</a:t>
            </a:r>
          </a:p>
        </p:txBody>
      </p:sp>
      <p:sp>
        <p:nvSpPr>
          <p:cNvPr id="81" name="Rectángulo 80">
            <a:extLst>
              <a:ext uri="{FF2B5EF4-FFF2-40B4-BE49-F238E27FC236}">
                <a16:creationId xmlns:a16="http://schemas.microsoft.com/office/drawing/2014/main" id="{7E43BFBA-1E30-492A-B413-B75A73CB751A}"/>
              </a:ext>
            </a:extLst>
          </p:cNvPr>
          <p:cNvSpPr/>
          <p:nvPr userDrawn="1"/>
        </p:nvSpPr>
        <p:spPr>
          <a:xfrm>
            <a:off x="7206521" y="-595086"/>
            <a:ext cx="1714713" cy="580571"/>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2" name="Rectángulo 81">
            <a:extLst>
              <a:ext uri="{FF2B5EF4-FFF2-40B4-BE49-F238E27FC236}">
                <a16:creationId xmlns:a16="http://schemas.microsoft.com/office/drawing/2014/main" id="{DFA85563-EA66-46AB-B5FF-42E59CA0CC9C}"/>
              </a:ext>
            </a:extLst>
          </p:cNvPr>
          <p:cNvSpPr/>
          <p:nvPr userDrawn="1"/>
        </p:nvSpPr>
        <p:spPr>
          <a:xfrm>
            <a:off x="7206521" y="6877308"/>
            <a:ext cx="1714713" cy="580571"/>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5" name="Rectángulo 94">
            <a:extLst>
              <a:ext uri="{FF2B5EF4-FFF2-40B4-BE49-F238E27FC236}">
                <a16:creationId xmlns:a16="http://schemas.microsoft.com/office/drawing/2014/main" id="{A02B9B4B-34CF-4DE7-9B79-0005657BEA61}"/>
              </a:ext>
            </a:extLst>
          </p:cNvPr>
          <p:cNvSpPr/>
          <p:nvPr userDrawn="1"/>
        </p:nvSpPr>
        <p:spPr>
          <a:xfrm>
            <a:off x="12192001" y="-14516"/>
            <a:ext cx="304800" cy="689182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14" name="Gráfico 13">
            <a:extLst>
              <a:ext uri="{FF2B5EF4-FFF2-40B4-BE49-F238E27FC236}">
                <a16:creationId xmlns:a16="http://schemas.microsoft.com/office/drawing/2014/main" id="{A7D9EBEA-59D3-4D79-B4A2-0A40B1A63C2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90575" y="2176278"/>
            <a:ext cx="2163249" cy="2163249"/>
          </a:xfrm>
          <a:prstGeom prst="rect">
            <a:avLst/>
          </a:prstGeom>
        </p:spPr>
      </p:pic>
      <p:pic>
        <p:nvPicPr>
          <p:cNvPr id="17" name="Imagen 16" descr="Patrón de fondo&#10;&#10;Descripción generada automáticamente">
            <a:extLst>
              <a:ext uri="{FF2B5EF4-FFF2-40B4-BE49-F238E27FC236}">
                <a16:creationId xmlns:a16="http://schemas.microsoft.com/office/drawing/2014/main" id="{937758E0-DECF-49B2-97A4-75D16564F668}"/>
              </a:ext>
            </a:extLst>
          </p:cNvPr>
          <p:cNvPicPr>
            <a:picLocks noChangeAspect="1"/>
          </p:cNvPicPr>
          <p:nvPr userDrawn="1"/>
        </p:nvPicPr>
        <p:blipFill rotWithShape="1">
          <a:blip r:embed="rId4">
            <a:alphaModFix amt="26000"/>
            <a:extLst>
              <a:ext uri="{28A0092B-C50C-407E-A947-70E740481C1C}">
                <a14:useLocalDpi xmlns:a14="http://schemas.microsoft.com/office/drawing/2010/main" val="0"/>
              </a:ext>
            </a:extLst>
          </a:blip>
          <a:srcRect r="5541"/>
          <a:stretch/>
        </p:blipFill>
        <p:spPr>
          <a:xfrm>
            <a:off x="9324135" y="167357"/>
            <a:ext cx="2867865" cy="6523285"/>
          </a:xfrm>
          <a:prstGeom prst="rect">
            <a:avLst/>
          </a:prstGeom>
        </p:spPr>
      </p:pic>
      <p:sp>
        <p:nvSpPr>
          <p:cNvPr id="4" name="Marcador de texto 3">
            <a:extLst>
              <a:ext uri="{FF2B5EF4-FFF2-40B4-BE49-F238E27FC236}">
                <a16:creationId xmlns:a16="http://schemas.microsoft.com/office/drawing/2014/main" id="{C5D90AA7-B1B8-4B14-8DE4-79A8FCE5B5C2}"/>
              </a:ext>
            </a:extLst>
          </p:cNvPr>
          <p:cNvSpPr>
            <a:spLocks noGrp="1"/>
          </p:cNvSpPr>
          <p:nvPr>
            <p:ph type="body" sz="quarter" idx="10" hasCustomPrompt="1"/>
          </p:nvPr>
        </p:nvSpPr>
        <p:spPr>
          <a:xfrm>
            <a:off x="5783466" y="3802074"/>
            <a:ext cx="4649787" cy="576293"/>
          </a:xfrm>
        </p:spPr>
        <p:txBody>
          <a:bodyPr lIns="72000" tIns="72000" rIns="72000" bIns="72000"/>
          <a:lstStyle>
            <a:lvl1pPr algn="ctr">
              <a:defRPr sz="2800">
                <a:solidFill>
                  <a:schemeClr val="accent1"/>
                </a:solidFill>
              </a:defRPr>
            </a:lvl1pPr>
          </a:lstStyle>
          <a:p>
            <a:pPr lvl="0"/>
            <a:r>
              <a:rPr lang="es-ES"/>
              <a:t>Código Ético</a:t>
            </a:r>
            <a:endParaRPr lang="es-ES" dirty="0"/>
          </a:p>
        </p:txBody>
      </p:sp>
      <p:sp>
        <p:nvSpPr>
          <p:cNvPr id="13" name="CuadroTexto 12">
            <a:extLst>
              <a:ext uri="{FF2B5EF4-FFF2-40B4-BE49-F238E27FC236}">
                <a16:creationId xmlns:a16="http://schemas.microsoft.com/office/drawing/2014/main" id="{7B3FEBAB-A334-4077-BEDA-A77EFF66FE4C}"/>
              </a:ext>
            </a:extLst>
          </p:cNvPr>
          <p:cNvSpPr txBox="1"/>
          <p:nvPr userDrawn="1"/>
        </p:nvSpPr>
        <p:spPr>
          <a:xfrm>
            <a:off x="695325" y="4532649"/>
            <a:ext cx="2400234" cy="380855"/>
          </a:xfrm>
          <a:prstGeom prst="rect">
            <a:avLst/>
          </a:prstGeom>
        </p:spPr>
        <p:txBody>
          <a:bodyPr vert="horz" wrap="square" lIns="72000" tIns="72000" rIns="72000" bIns="72000" rtlCol="0" anchor="b" anchorCtr="0">
            <a:spAutoFit/>
          </a:bodyPr>
          <a:lstStyle>
            <a:lvl1pPr>
              <a:lnSpc>
                <a:spcPct val="90000"/>
              </a:lnSpc>
              <a:spcBef>
                <a:spcPct val="0"/>
              </a:spcBef>
              <a:buNone/>
              <a:defRPr lang="es-ES" sz="2000" b="1" dirty="0">
                <a:solidFill>
                  <a:srgbClr val="013E77"/>
                </a:solidFill>
                <a:latin typeface="Verdana" panose="020B0604030504040204" pitchFamily="34" charset="0"/>
                <a:ea typeface="Verdana" panose="020B0604030504040204" pitchFamily="34" charset="0"/>
              </a:defRPr>
            </a:lvl1pPr>
          </a:lstStyle>
          <a:p>
            <a:r>
              <a:rPr lang="en-US" sz="1700" b="0" dirty="0">
                <a:solidFill>
                  <a:schemeClr val="bg1"/>
                </a:solidFill>
              </a:rPr>
              <a:t>Your P&amp;L is our DNA</a:t>
            </a:r>
          </a:p>
        </p:txBody>
      </p:sp>
      <p:sp>
        <p:nvSpPr>
          <p:cNvPr id="15" name="Rectangle 1">
            <a:extLst>
              <a:ext uri="{FF2B5EF4-FFF2-40B4-BE49-F238E27FC236}">
                <a16:creationId xmlns:a16="http://schemas.microsoft.com/office/drawing/2014/main" id="{B66DADE7-2808-4640-9E0F-AEC8BB6DAF5E}"/>
              </a:ext>
            </a:extLst>
          </p:cNvPr>
          <p:cNvSpPr>
            <a:spLocks noChangeArrowheads="1"/>
          </p:cNvSpPr>
          <p:nvPr userDrawn="1"/>
        </p:nvSpPr>
        <p:spPr bwMode="auto">
          <a:xfrm>
            <a:off x="69274" y="6591911"/>
            <a:ext cx="2268000" cy="197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3327" tIns="44436" rIns="33327" bIns="44436"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 sz="700" b="0" i="0" u="none" strike="noStrike" kern="1600" cap="none" spc="0" normalizeH="0" baseline="0" dirty="0">
                <a:ln>
                  <a:noFill/>
                </a:ln>
                <a:solidFill>
                  <a:schemeClr val="bg1"/>
                </a:solidFill>
                <a:effectLst/>
                <a:cs typeface="Arial" pitchFamily="34" charset="0"/>
              </a:rPr>
              <a:t>Copyright (c) Euro-Funding 2022. </a:t>
            </a:r>
            <a:r>
              <a:rPr kumimoji="0" lang="en-US" altLang="es-ES" sz="700" b="0" i="0" u="none" strike="noStrike" kern="1600" cap="none" spc="0" normalizeH="0" baseline="0" noProof="0" dirty="0">
                <a:ln>
                  <a:noFill/>
                </a:ln>
                <a:solidFill>
                  <a:schemeClr val="bg1"/>
                </a:solidFill>
                <a:effectLst/>
                <a:cs typeface="Arial" pitchFamily="34" charset="0"/>
              </a:rPr>
              <a:t>All Rights Reserved </a:t>
            </a:r>
            <a:endParaRPr kumimoji="0" lang="en-US" altLang="es-ES" sz="1400" b="0" i="0" u="none" strike="noStrike" kern="1600" cap="none" spc="0" normalizeH="0" baseline="0" noProof="0" dirty="0">
              <a:ln>
                <a:noFill/>
              </a:ln>
              <a:solidFill>
                <a:schemeClr val="bg1"/>
              </a:solidFill>
              <a:effectLst/>
              <a:cs typeface="Arial" pitchFamily="34" charset="0"/>
            </a:endParaRPr>
          </a:p>
        </p:txBody>
      </p:sp>
    </p:spTree>
    <p:extLst>
      <p:ext uri="{BB962C8B-B14F-4D97-AF65-F5344CB8AC3E}">
        <p14:creationId xmlns:p14="http://schemas.microsoft.com/office/powerpoint/2010/main" val="768851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12" name="Marcador de número de diapositiva 5">
            <a:extLst>
              <a:ext uri="{FF2B5EF4-FFF2-40B4-BE49-F238E27FC236}">
                <a16:creationId xmlns:a16="http://schemas.microsoft.com/office/drawing/2014/main" id="{3178EB36-4454-483B-AFCF-DC35847B1BFD}"/>
              </a:ext>
            </a:extLst>
          </p:cNvPr>
          <p:cNvSpPr>
            <a:spLocks noGrp="1"/>
          </p:cNvSpPr>
          <p:nvPr>
            <p:ph type="sldNum" sz="quarter" idx="4"/>
          </p:nvPr>
        </p:nvSpPr>
        <p:spPr>
          <a:xfrm>
            <a:off x="774696" y="6231633"/>
            <a:ext cx="403229" cy="365125"/>
          </a:xfrm>
          <a:prstGeom prst="rect">
            <a:avLst/>
          </a:prstGeom>
        </p:spPr>
        <p:txBody>
          <a:bodyPr vert="horz" lIns="72000" tIns="72000" rIns="72000" bIns="72000" rtlCol="0" anchor="ctr"/>
          <a:lstStyle>
            <a:lvl1pPr algn="ctr">
              <a:defRPr lang="es-ES" sz="900" kern="1200" smtClean="0">
                <a:solidFill>
                  <a:schemeClr val="accent4"/>
                </a:solidFill>
                <a:latin typeface="+mj-lt"/>
                <a:ea typeface="+mj-ea"/>
                <a:cs typeface="+mj-cs"/>
              </a:defRPr>
            </a:lvl1pPr>
          </a:lstStyle>
          <a:p>
            <a:fld id="{F6F97755-CF1C-49EE-9832-9FD78690BC2A}" type="slidenum">
              <a:rPr lang="es-ES" smtClean="0"/>
              <a:pPr/>
              <a:t>‹Nº›</a:t>
            </a:fld>
            <a:endParaRPr lang="es-ES" dirty="0"/>
          </a:p>
        </p:txBody>
      </p:sp>
    </p:spTree>
    <p:extLst>
      <p:ext uri="{BB962C8B-B14F-4D97-AF65-F5344CB8AC3E}">
        <p14:creationId xmlns:p14="http://schemas.microsoft.com/office/powerpoint/2010/main" val="747428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raportada sin contacto">
    <p:bg>
      <p:bgPr>
        <a:solidFill>
          <a:schemeClr val="bg1"/>
        </a:solid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8787863-06BF-4833-B8B8-9BF92DD738DF}"/>
              </a:ext>
            </a:extLst>
          </p:cNvPr>
          <p:cNvSpPr/>
          <p:nvPr userDrawn="1"/>
        </p:nvSpPr>
        <p:spPr>
          <a:xfrm>
            <a:off x="7461115" y="6858000"/>
            <a:ext cx="2188723" cy="7393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Forma libre: forma 6">
            <a:extLst>
              <a:ext uri="{FF2B5EF4-FFF2-40B4-BE49-F238E27FC236}">
                <a16:creationId xmlns:a16="http://schemas.microsoft.com/office/drawing/2014/main" id="{AA1AF10D-8763-4517-96F0-64A14873961A}"/>
              </a:ext>
            </a:extLst>
          </p:cNvPr>
          <p:cNvSpPr/>
          <p:nvPr userDrawn="1"/>
        </p:nvSpPr>
        <p:spPr>
          <a:xfrm rot="10800000">
            <a:off x="4645188" y="-2"/>
            <a:ext cx="7546812" cy="6874042"/>
          </a:xfrm>
          <a:custGeom>
            <a:avLst/>
            <a:gdLst>
              <a:gd name="connsiteX0" fmla="*/ 3830381 w 7529201"/>
              <a:gd name="connsiteY0" fmla="*/ 1 h 6858001"/>
              <a:gd name="connsiteX1" fmla="*/ 7529201 w 7529201"/>
              <a:gd name="connsiteY1" fmla="*/ 1 h 6858001"/>
              <a:gd name="connsiteX2" fmla="*/ 7529201 w 7529201"/>
              <a:gd name="connsiteY2" fmla="*/ 7389 h 6858001"/>
              <a:gd name="connsiteX3" fmla="*/ 4090678 w 7529201"/>
              <a:gd name="connsiteY3" fmla="*/ 3445912 h 6858001"/>
              <a:gd name="connsiteX4" fmla="*/ 7502767 w 7529201"/>
              <a:gd name="connsiteY4" fmla="*/ 6858001 h 6858001"/>
              <a:gd name="connsiteX5" fmla="*/ 3830381 w 7529201"/>
              <a:gd name="connsiteY5" fmla="*/ 6858001 h 6858001"/>
              <a:gd name="connsiteX6" fmla="*/ 0 w 7529201"/>
              <a:gd name="connsiteY6" fmla="*/ 0 h 6858001"/>
              <a:gd name="connsiteX7" fmla="*/ 3830380 w 7529201"/>
              <a:gd name="connsiteY7" fmla="*/ 0 h 6858001"/>
              <a:gd name="connsiteX8" fmla="*/ 3830380 w 7529201"/>
              <a:gd name="connsiteY8" fmla="*/ 6857999 h 6858001"/>
              <a:gd name="connsiteX9" fmla="*/ 0 w 7529201"/>
              <a:gd name="connsiteY9" fmla="*/ 6857999 h 6858001"/>
              <a:gd name="connsiteX0" fmla="*/ 3830381 w 7529201"/>
              <a:gd name="connsiteY0" fmla="*/ 1 h 6858001"/>
              <a:gd name="connsiteX1" fmla="*/ 7529201 w 7529201"/>
              <a:gd name="connsiteY1" fmla="*/ 1 h 6858001"/>
              <a:gd name="connsiteX2" fmla="*/ 7529201 w 7529201"/>
              <a:gd name="connsiteY2" fmla="*/ 7389 h 6858001"/>
              <a:gd name="connsiteX3" fmla="*/ 4090678 w 7529201"/>
              <a:gd name="connsiteY3" fmla="*/ 3441161 h 6858001"/>
              <a:gd name="connsiteX4" fmla="*/ 7502767 w 7529201"/>
              <a:gd name="connsiteY4" fmla="*/ 6858001 h 6858001"/>
              <a:gd name="connsiteX5" fmla="*/ 3830381 w 7529201"/>
              <a:gd name="connsiteY5" fmla="*/ 6858001 h 6858001"/>
              <a:gd name="connsiteX6" fmla="*/ 3830381 w 7529201"/>
              <a:gd name="connsiteY6" fmla="*/ 1 h 6858001"/>
              <a:gd name="connsiteX7" fmla="*/ 0 w 7529201"/>
              <a:gd name="connsiteY7" fmla="*/ 0 h 6858001"/>
              <a:gd name="connsiteX8" fmla="*/ 3830380 w 7529201"/>
              <a:gd name="connsiteY8" fmla="*/ 0 h 6858001"/>
              <a:gd name="connsiteX9" fmla="*/ 3830380 w 7529201"/>
              <a:gd name="connsiteY9" fmla="*/ 6857999 h 6858001"/>
              <a:gd name="connsiteX10" fmla="*/ 0 w 7529201"/>
              <a:gd name="connsiteY10" fmla="*/ 6857999 h 6858001"/>
              <a:gd name="connsiteX11" fmla="*/ 0 w 7529201"/>
              <a:gd name="connsiteY11" fmla="*/ 0 h 6858001"/>
              <a:gd name="connsiteX0" fmla="*/ 3830381 w 7529201"/>
              <a:gd name="connsiteY0" fmla="*/ 1 h 6858001"/>
              <a:gd name="connsiteX1" fmla="*/ 7529201 w 7529201"/>
              <a:gd name="connsiteY1" fmla="*/ 1 h 6858001"/>
              <a:gd name="connsiteX2" fmla="*/ 7529201 w 7529201"/>
              <a:gd name="connsiteY2" fmla="*/ 7389 h 6858001"/>
              <a:gd name="connsiteX3" fmla="*/ 4090678 w 7529201"/>
              <a:gd name="connsiteY3" fmla="*/ 3436409 h 6858001"/>
              <a:gd name="connsiteX4" fmla="*/ 7502767 w 7529201"/>
              <a:gd name="connsiteY4" fmla="*/ 6858001 h 6858001"/>
              <a:gd name="connsiteX5" fmla="*/ 3830381 w 7529201"/>
              <a:gd name="connsiteY5" fmla="*/ 6858001 h 6858001"/>
              <a:gd name="connsiteX6" fmla="*/ 3830381 w 7529201"/>
              <a:gd name="connsiteY6" fmla="*/ 1 h 6858001"/>
              <a:gd name="connsiteX7" fmla="*/ 0 w 7529201"/>
              <a:gd name="connsiteY7" fmla="*/ 0 h 6858001"/>
              <a:gd name="connsiteX8" fmla="*/ 3830380 w 7529201"/>
              <a:gd name="connsiteY8" fmla="*/ 0 h 6858001"/>
              <a:gd name="connsiteX9" fmla="*/ 3830380 w 7529201"/>
              <a:gd name="connsiteY9" fmla="*/ 6857999 h 6858001"/>
              <a:gd name="connsiteX10" fmla="*/ 0 w 7529201"/>
              <a:gd name="connsiteY10" fmla="*/ 6857999 h 6858001"/>
              <a:gd name="connsiteX11" fmla="*/ 0 w 7529201"/>
              <a:gd name="connsiteY11"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29201" h="6858001">
                <a:moveTo>
                  <a:pt x="3830381" y="1"/>
                </a:moveTo>
                <a:lnTo>
                  <a:pt x="7529201" y="1"/>
                </a:lnTo>
                <a:lnTo>
                  <a:pt x="7529201" y="7389"/>
                </a:lnTo>
                <a:lnTo>
                  <a:pt x="4090678" y="3436409"/>
                </a:lnTo>
                <a:lnTo>
                  <a:pt x="7502767" y="6858001"/>
                </a:lnTo>
                <a:lnTo>
                  <a:pt x="3830381" y="6858001"/>
                </a:lnTo>
                <a:lnTo>
                  <a:pt x="3830381" y="1"/>
                </a:lnTo>
                <a:close/>
                <a:moveTo>
                  <a:pt x="0" y="0"/>
                </a:moveTo>
                <a:lnTo>
                  <a:pt x="3830380" y="0"/>
                </a:lnTo>
                <a:lnTo>
                  <a:pt x="3830380" y="6857999"/>
                </a:lnTo>
                <a:lnTo>
                  <a:pt x="0" y="6857999"/>
                </a:lnTo>
                <a:lnTo>
                  <a:pt x="0" y="0"/>
                </a:lnTo>
                <a:close/>
              </a:path>
            </a:pathLst>
          </a:custGeom>
          <a:gradFill flip="none" rotWithShape="1">
            <a:gsLst>
              <a:gs pos="20000">
                <a:srgbClr val="0D829B"/>
              </a:gs>
              <a:gs pos="0">
                <a:schemeClr val="accent5"/>
              </a:gs>
              <a:gs pos="100000">
                <a:srgbClr val="26358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s-ES" sz="1400" dirty="0">
              <a:latin typeface="Verdana" panose="020B0604030504040204" pitchFamily="34" charset="0"/>
              <a:ea typeface="Verdana" panose="020B0604030504040204" pitchFamily="34" charset="0"/>
            </a:endParaRPr>
          </a:p>
        </p:txBody>
      </p:sp>
      <p:pic>
        <p:nvPicPr>
          <p:cNvPr id="8" name="Gráfico 7">
            <a:extLst>
              <a:ext uri="{FF2B5EF4-FFF2-40B4-BE49-F238E27FC236}">
                <a16:creationId xmlns:a16="http://schemas.microsoft.com/office/drawing/2014/main" id="{092580D3-E563-4922-89DA-AE1520A906E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335324" y="2611890"/>
            <a:ext cx="1634220" cy="1634220"/>
          </a:xfrm>
          <a:prstGeom prst="rect">
            <a:avLst/>
          </a:prstGeom>
        </p:spPr>
      </p:pic>
      <p:sp>
        <p:nvSpPr>
          <p:cNvPr id="9" name="Rectangle 1">
            <a:extLst>
              <a:ext uri="{FF2B5EF4-FFF2-40B4-BE49-F238E27FC236}">
                <a16:creationId xmlns:a16="http://schemas.microsoft.com/office/drawing/2014/main" id="{FEC821F6-FD93-4054-8A4D-16F5ECB734D2}"/>
              </a:ext>
            </a:extLst>
          </p:cNvPr>
          <p:cNvSpPr>
            <a:spLocks noChangeArrowheads="1"/>
          </p:cNvSpPr>
          <p:nvPr userDrawn="1"/>
        </p:nvSpPr>
        <p:spPr bwMode="auto">
          <a:xfrm>
            <a:off x="9909378" y="6660538"/>
            <a:ext cx="2268000" cy="197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3327" tIns="44436" rIns="33327" bIns="44436"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 sz="700" b="0" i="0" u="none" strike="noStrike" kern="1600" cap="none" spc="0" normalizeH="0" baseline="0" dirty="0">
                <a:ln>
                  <a:noFill/>
                </a:ln>
                <a:solidFill>
                  <a:schemeClr val="bg1"/>
                </a:solidFill>
                <a:effectLst/>
                <a:cs typeface="Arial" pitchFamily="34" charset="0"/>
              </a:rPr>
              <a:t>Copyright (c) Euro-Funding 2022. </a:t>
            </a:r>
            <a:r>
              <a:rPr kumimoji="0" lang="en-US" altLang="es-ES" sz="700" b="0" i="0" u="none" strike="noStrike" kern="1600" cap="none" spc="0" normalizeH="0" baseline="0" noProof="0" dirty="0">
                <a:ln>
                  <a:noFill/>
                </a:ln>
                <a:solidFill>
                  <a:schemeClr val="bg1"/>
                </a:solidFill>
                <a:effectLst/>
                <a:cs typeface="Arial" pitchFamily="34" charset="0"/>
              </a:rPr>
              <a:t>All Rights Reserved </a:t>
            </a:r>
            <a:endParaRPr kumimoji="0" lang="en-US" altLang="es-ES" sz="1400" b="0" i="0" u="none" strike="noStrike" kern="1600" cap="none" spc="0" normalizeH="0" baseline="0" noProof="0" dirty="0">
              <a:ln>
                <a:noFill/>
              </a:ln>
              <a:solidFill>
                <a:schemeClr val="bg1"/>
              </a:solidFill>
              <a:effectLst/>
              <a:cs typeface="Arial" pitchFamily="34" charset="0"/>
            </a:endParaRPr>
          </a:p>
        </p:txBody>
      </p:sp>
      <p:sp>
        <p:nvSpPr>
          <p:cNvPr id="10" name="CuadroTexto 9">
            <a:extLst>
              <a:ext uri="{FF2B5EF4-FFF2-40B4-BE49-F238E27FC236}">
                <a16:creationId xmlns:a16="http://schemas.microsoft.com/office/drawing/2014/main" id="{DA019253-6AAB-49CA-804A-4329DE677D1B}"/>
              </a:ext>
            </a:extLst>
          </p:cNvPr>
          <p:cNvSpPr txBox="1"/>
          <p:nvPr userDrawn="1"/>
        </p:nvSpPr>
        <p:spPr>
          <a:xfrm>
            <a:off x="1160330" y="3162397"/>
            <a:ext cx="4248472" cy="533205"/>
          </a:xfrm>
          <a:prstGeom prst="rect">
            <a:avLst/>
          </a:prstGeom>
        </p:spPr>
        <p:txBody>
          <a:bodyPr vert="horz" wrap="square" lIns="72000" tIns="72000" rIns="72000" bIns="72000" rtlCol="0" anchor="ctr" anchorCtr="0">
            <a:spAutoFit/>
          </a:bodyPr>
          <a:lstStyle>
            <a:lvl1pPr>
              <a:lnSpc>
                <a:spcPct val="90000"/>
              </a:lnSpc>
              <a:spcBef>
                <a:spcPct val="0"/>
              </a:spcBef>
              <a:buNone/>
              <a:defRPr lang="es-ES" sz="2000" b="1" dirty="0">
                <a:solidFill>
                  <a:srgbClr val="013E77"/>
                </a:solidFill>
                <a:latin typeface="Verdana" panose="020B0604030504040204" pitchFamily="34" charset="0"/>
                <a:ea typeface="Verdana" panose="020B0604030504040204" pitchFamily="34" charset="0"/>
              </a:defRPr>
            </a:lvl1pPr>
          </a:lstStyle>
          <a:p>
            <a:pPr algn="l"/>
            <a:r>
              <a:rPr lang="en-US" sz="2800" b="0" dirty="0"/>
              <a:t>Your P&amp;L is our DNA</a:t>
            </a:r>
          </a:p>
        </p:txBody>
      </p:sp>
      <p:sp>
        <p:nvSpPr>
          <p:cNvPr id="11" name="CuadroTexto 10">
            <a:extLst>
              <a:ext uri="{FF2B5EF4-FFF2-40B4-BE49-F238E27FC236}">
                <a16:creationId xmlns:a16="http://schemas.microsoft.com/office/drawing/2014/main" id="{B9EA4F48-255E-42B9-8014-EB7DF85BF0FA}"/>
              </a:ext>
            </a:extLst>
          </p:cNvPr>
          <p:cNvSpPr txBox="1"/>
          <p:nvPr userDrawn="1"/>
        </p:nvSpPr>
        <p:spPr>
          <a:xfrm>
            <a:off x="173637" y="6477035"/>
            <a:ext cx="4050908" cy="367005"/>
          </a:xfrm>
          <a:prstGeom prst="rect">
            <a:avLst/>
          </a:prstGeom>
        </p:spPr>
        <p:txBody>
          <a:bodyPr vert="horz" wrap="square" lIns="72000" tIns="72000" rIns="72000" bIns="72000" rtlCol="0" anchor="ctr" anchorCtr="0">
            <a:spAutoFit/>
          </a:bodyPr>
          <a:lstStyle>
            <a:lvl1pPr>
              <a:lnSpc>
                <a:spcPct val="90000"/>
              </a:lnSpc>
              <a:spcBef>
                <a:spcPct val="0"/>
              </a:spcBef>
              <a:buNone/>
              <a:defRPr lang="es-ES" sz="2000" b="1" dirty="0">
                <a:solidFill>
                  <a:srgbClr val="013E77"/>
                </a:solidFill>
                <a:latin typeface="Verdana" panose="020B0604030504040204" pitchFamily="34" charset="0"/>
                <a:ea typeface="Verdana" panose="020B0604030504040204" pitchFamily="34" charset="0"/>
              </a:defRPr>
            </a:lvl1pPr>
          </a:lstStyle>
          <a:p>
            <a:pPr algn="l"/>
            <a:r>
              <a:rPr lang="en-US" sz="1600" b="0" dirty="0">
                <a:solidFill>
                  <a:schemeClr val="accent4"/>
                </a:solidFill>
                <a:latin typeface="+mn-lt"/>
              </a:rPr>
              <a:t>www.euro-funding.com</a:t>
            </a:r>
          </a:p>
        </p:txBody>
      </p:sp>
      <p:pic>
        <p:nvPicPr>
          <p:cNvPr id="20" name="Picture 2">
            <a:extLst>
              <a:ext uri="{FF2B5EF4-FFF2-40B4-BE49-F238E27FC236}">
                <a16:creationId xmlns:a16="http://schemas.microsoft.com/office/drawing/2014/main" id="{53B1D37B-67A9-43A5-9CA2-CF966D345F35}"/>
              </a:ext>
            </a:extLst>
          </p:cNvPr>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r="66493"/>
          <a:stretch/>
        </p:blipFill>
        <p:spPr bwMode="auto">
          <a:xfrm>
            <a:off x="1382567" y="3883552"/>
            <a:ext cx="771941" cy="76403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a:extLst>
              <a:ext uri="{FF2B5EF4-FFF2-40B4-BE49-F238E27FC236}">
                <a16:creationId xmlns:a16="http://schemas.microsoft.com/office/drawing/2014/main" id="{7DB6A57D-4679-40D3-849D-0682C92C8E76}"/>
              </a:ext>
            </a:extLst>
          </p:cNvPr>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66493"/>
          <a:stretch/>
        </p:blipFill>
        <p:spPr bwMode="auto">
          <a:xfrm>
            <a:off x="3015615" y="3883552"/>
            <a:ext cx="771941" cy="76403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a:extLst>
              <a:ext uri="{FF2B5EF4-FFF2-40B4-BE49-F238E27FC236}">
                <a16:creationId xmlns:a16="http://schemas.microsoft.com/office/drawing/2014/main" id="{62CF4B7C-E285-4C13-9766-C7B1F49AE554}"/>
              </a:ext>
            </a:extLst>
          </p:cNvPr>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32986" r="33507"/>
          <a:stretch/>
        </p:blipFill>
        <p:spPr bwMode="auto">
          <a:xfrm>
            <a:off x="3832139" y="3883552"/>
            <a:ext cx="771941" cy="76403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Certificación ISO 27001 de Seguridad de la Información - Panel Sistemas">
            <a:extLst>
              <a:ext uri="{FF2B5EF4-FFF2-40B4-BE49-F238E27FC236}">
                <a16:creationId xmlns:a16="http://schemas.microsoft.com/office/drawing/2014/main" id="{F86A3D0D-A028-484E-9129-1365119EBD85}"/>
              </a:ext>
            </a:extLst>
          </p:cNvPr>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b="12067"/>
          <a:stretch/>
        </p:blipFill>
        <p:spPr bwMode="auto">
          <a:xfrm>
            <a:off x="2199091" y="3883552"/>
            <a:ext cx="771941" cy="764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1740988"/>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ntraportada con 1 contacto">
    <p:bg>
      <p:bgPr>
        <a:solidFill>
          <a:schemeClr val="bg1"/>
        </a:solidFill>
        <a:effectLst/>
      </p:bgPr>
    </p:bg>
    <p:spTree>
      <p:nvGrpSpPr>
        <p:cNvPr id="1" name=""/>
        <p:cNvGrpSpPr/>
        <p:nvPr/>
      </p:nvGrpSpPr>
      <p:grpSpPr>
        <a:xfrm>
          <a:off x="0" y="0"/>
          <a:ext cx="0" cy="0"/>
          <a:chOff x="0" y="0"/>
          <a:chExt cx="0" cy="0"/>
        </a:xfrm>
      </p:grpSpPr>
      <p:sp>
        <p:nvSpPr>
          <p:cNvPr id="724" name="9 Marcador de texto">
            <a:extLst>
              <a:ext uri="{FF2B5EF4-FFF2-40B4-BE49-F238E27FC236}">
                <a16:creationId xmlns:a16="http://schemas.microsoft.com/office/drawing/2014/main" id="{C2D9D465-9624-4E1E-95D8-BBAA629EFAF1}"/>
              </a:ext>
            </a:extLst>
          </p:cNvPr>
          <p:cNvSpPr>
            <a:spLocks noGrp="1"/>
          </p:cNvSpPr>
          <p:nvPr>
            <p:ph type="body" sz="quarter" idx="10" hasCustomPrompt="1"/>
          </p:nvPr>
        </p:nvSpPr>
        <p:spPr>
          <a:xfrm>
            <a:off x="1318596" y="2471443"/>
            <a:ext cx="3003824" cy="349702"/>
          </a:xfrm>
          <a:prstGeom prst="rect">
            <a:avLst/>
          </a:prstGeom>
        </p:spPr>
        <p:txBody>
          <a:bodyPr lIns="72000" tIns="36000" rIns="72000" bIns="36000" anchor="b" anchorCtr="0"/>
          <a:lstStyle>
            <a:lvl1pPr marL="0" indent="0" algn="l">
              <a:spcBef>
                <a:spcPts val="0"/>
              </a:spcBef>
              <a:spcAft>
                <a:spcPts val="0"/>
              </a:spcAft>
              <a:buNone/>
              <a:defRPr sz="1800">
                <a:solidFill>
                  <a:schemeClr val="accent4"/>
                </a:solidFill>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s-ES" dirty="0"/>
              <a:t>Nombre y Apellidos</a:t>
            </a:r>
          </a:p>
        </p:txBody>
      </p:sp>
      <p:sp>
        <p:nvSpPr>
          <p:cNvPr id="725" name="9 Marcador de texto">
            <a:extLst>
              <a:ext uri="{FF2B5EF4-FFF2-40B4-BE49-F238E27FC236}">
                <a16:creationId xmlns:a16="http://schemas.microsoft.com/office/drawing/2014/main" id="{2A6C1344-391A-4ED2-84BB-8CF39B12EEF9}"/>
              </a:ext>
            </a:extLst>
          </p:cNvPr>
          <p:cNvSpPr>
            <a:spLocks noGrp="1"/>
          </p:cNvSpPr>
          <p:nvPr>
            <p:ph type="body" sz="quarter" idx="11" hasCustomPrompt="1"/>
          </p:nvPr>
        </p:nvSpPr>
        <p:spPr>
          <a:xfrm>
            <a:off x="1318596" y="2836378"/>
            <a:ext cx="3003824" cy="682229"/>
          </a:xfrm>
          <a:prstGeom prst="rect">
            <a:avLst/>
          </a:prstGeom>
        </p:spPr>
        <p:txBody>
          <a:bodyPr lIns="72000" tIns="36000" rIns="72000" bIns="36000" anchor="ctr"/>
          <a:lstStyle>
            <a:lvl1pPr marL="0" indent="0" algn="l">
              <a:spcBef>
                <a:spcPts val="0"/>
              </a:spcBef>
              <a:spcAft>
                <a:spcPts val="0"/>
              </a:spcAft>
              <a:buNone/>
              <a:defRPr sz="1800">
                <a:solidFill>
                  <a:schemeClr val="accent4"/>
                </a:solidFill>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s-ES" dirty="0"/>
              <a:t>Cargo</a:t>
            </a:r>
          </a:p>
        </p:txBody>
      </p:sp>
      <p:sp>
        <p:nvSpPr>
          <p:cNvPr id="726" name="9 Marcador de texto">
            <a:extLst>
              <a:ext uri="{FF2B5EF4-FFF2-40B4-BE49-F238E27FC236}">
                <a16:creationId xmlns:a16="http://schemas.microsoft.com/office/drawing/2014/main" id="{40755A48-5906-4501-80BA-5C199E29E3EC}"/>
              </a:ext>
            </a:extLst>
          </p:cNvPr>
          <p:cNvSpPr>
            <a:spLocks noGrp="1"/>
          </p:cNvSpPr>
          <p:nvPr>
            <p:ph type="body" sz="quarter" idx="12" hasCustomPrompt="1"/>
          </p:nvPr>
        </p:nvSpPr>
        <p:spPr>
          <a:xfrm>
            <a:off x="1577083" y="3656267"/>
            <a:ext cx="2687958" cy="266602"/>
          </a:xfrm>
          <a:prstGeom prst="rect">
            <a:avLst/>
          </a:prstGeom>
        </p:spPr>
        <p:txBody>
          <a:bodyPr lIns="72000" tIns="36000" rIns="72000" bIns="36000" anchor="ctr"/>
          <a:lstStyle>
            <a:lvl1pPr marL="0" indent="0" algn="l">
              <a:buNone/>
              <a:defRPr sz="140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s-ES" dirty="0"/>
              <a:t>Email</a:t>
            </a:r>
          </a:p>
        </p:txBody>
      </p:sp>
      <p:sp>
        <p:nvSpPr>
          <p:cNvPr id="727" name="9 Marcador de texto">
            <a:extLst>
              <a:ext uri="{FF2B5EF4-FFF2-40B4-BE49-F238E27FC236}">
                <a16:creationId xmlns:a16="http://schemas.microsoft.com/office/drawing/2014/main" id="{DDA0DA73-26EE-4229-9DB8-DF8C3245B6F6}"/>
              </a:ext>
            </a:extLst>
          </p:cNvPr>
          <p:cNvSpPr>
            <a:spLocks noGrp="1"/>
          </p:cNvSpPr>
          <p:nvPr>
            <p:ph type="body" sz="quarter" idx="13" hasCustomPrompt="1"/>
          </p:nvPr>
        </p:nvSpPr>
        <p:spPr>
          <a:xfrm>
            <a:off x="1577083" y="3956495"/>
            <a:ext cx="2687958" cy="266602"/>
          </a:xfrm>
          <a:prstGeom prst="rect">
            <a:avLst/>
          </a:prstGeom>
        </p:spPr>
        <p:txBody>
          <a:bodyPr lIns="72000" tIns="36000" rIns="72000" bIns="36000" anchor="ctr"/>
          <a:lstStyle>
            <a:lvl1pPr marL="0" indent="0" algn="l">
              <a:buNone/>
              <a:defRPr sz="140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s-ES" dirty="0"/>
              <a:t>Teléfono</a:t>
            </a:r>
          </a:p>
        </p:txBody>
      </p:sp>
      <p:sp>
        <p:nvSpPr>
          <p:cNvPr id="728" name="9 Marcador de texto">
            <a:extLst>
              <a:ext uri="{FF2B5EF4-FFF2-40B4-BE49-F238E27FC236}">
                <a16:creationId xmlns:a16="http://schemas.microsoft.com/office/drawing/2014/main" id="{4FDF64A4-C75B-40F0-90B8-A89E1330E300}"/>
              </a:ext>
            </a:extLst>
          </p:cNvPr>
          <p:cNvSpPr>
            <a:spLocks noGrp="1"/>
          </p:cNvSpPr>
          <p:nvPr>
            <p:ph type="body" sz="quarter" idx="14" hasCustomPrompt="1"/>
          </p:nvPr>
        </p:nvSpPr>
        <p:spPr>
          <a:xfrm>
            <a:off x="1577083" y="4250609"/>
            <a:ext cx="2687958" cy="266602"/>
          </a:xfrm>
          <a:prstGeom prst="rect">
            <a:avLst/>
          </a:prstGeom>
        </p:spPr>
        <p:txBody>
          <a:bodyPr lIns="72000" tIns="36000" rIns="72000" bIns="36000" anchor="ctr"/>
          <a:lstStyle>
            <a:lvl1pPr marL="0" indent="0" algn="l">
              <a:buNone/>
              <a:defRPr sz="140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s-ES" dirty="0"/>
              <a:t>Móvil</a:t>
            </a:r>
          </a:p>
        </p:txBody>
      </p:sp>
      <p:pic>
        <p:nvPicPr>
          <p:cNvPr id="730" name="Gráfico 729">
            <a:extLst>
              <a:ext uri="{FF2B5EF4-FFF2-40B4-BE49-F238E27FC236}">
                <a16:creationId xmlns:a16="http://schemas.microsoft.com/office/drawing/2014/main" id="{CEA6F0B6-94AC-4EDB-BF27-22F06DB1E95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90021" y="3696161"/>
            <a:ext cx="186812" cy="186812"/>
          </a:xfrm>
          <a:prstGeom prst="rect">
            <a:avLst/>
          </a:prstGeom>
        </p:spPr>
      </p:pic>
      <p:pic>
        <p:nvPicPr>
          <p:cNvPr id="732" name="Gráfico 731">
            <a:extLst>
              <a:ext uri="{FF2B5EF4-FFF2-40B4-BE49-F238E27FC236}">
                <a16:creationId xmlns:a16="http://schemas.microsoft.com/office/drawing/2014/main" id="{BEC8F52F-005F-4F52-BB34-F1434E837FF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90021" y="4003852"/>
            <a:ext cx="186812" cy="186812"/>
          </a:xfrm>
          <a:prstGeom prst="rect">
            <a:avLst/>
          </a:prstGeom>
        </p:spPr>
      </p:pic>
      <p:pic>
        <p:nvPicPr>
          <p:cNvPr id="734" name="Gráfico 733">
            <a:extLst>
              <a:ext uri="{FF2B5EF4-FFF2-40B4-BE49-F238E27FC236}">
                <a16:creationId xmlns:a16="http://schemas.microsoft.com/office/drawing/2014/main" id="{AC29E8D3-F840-4073-81C8-35264018C611}"/>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90812" y="4305428"/>
            <a:ext cx="186021" cy="186021"/>
          </a:xfrm>
          <a:prstGeom prst="rect">
            <a:avLst/>
          </a:prstGeom>
        </p:spPr>
      </p:pic>
      <p:cxnSp>
        <p:nvCxnSpPr>
          <p:cNvPr id="736" name="Conector recto 735">
            <a:extLst>
              <a:ext uri="{FF2B5EF4-FFF2-40B4-BE49-F238E27FC236}">
                <a16:creationId xmlns:a16="http://schemas.microsoft.com/office/drawing/2014/main" id="{140ACECC-968E-4479-9AB1-0309EFFAE742}"/>
              </a:ext>
            </a:extLst>
          </p:cNvPr>
          <p:cNvCxnSpPr>
            <a:cxnSpLocks/>
          </p:cNvCxnSpPr>
          <p:nvPr userDrawn="1"/>
        </p:nvCxnSpPr>
        <p:spPr>
          <a:xfrm>
            <a:off x="1318596" y="3587438"/>
            <a:ext cx="3096000"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ángulo 16">
            <a:extLst>
              <a:ext uri="{FF2B5EF4-FFF2-40B4-BE49-F238E27FC236}">
                <a16:creationId xmlns:a16="http://schemas.microsoft.com/office/drawing/2014/main" id="{C7824EA8-5C23-4536-ACF5-3CDD7FB31012}"/>
              </a:ext>
            </a:extLst>
          </p:cNvPr>
          <p:cNvSpPr/>
          <p:nvPr userDrawn="1"/>
        </p:nvSpPr>
        <p:spPr>
          <a:xfrm>
            <a:off x="7461115" y="6858000"/>
            <a:ext cx="2188723" cy="7393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Forma libre: forma 17">
            <a:extLst>
              <a:ext uri="{FF2B5EF4-FFF2-40B4-BE49-F238E27FC236}">
                <a16:creationId xmlns:a16="http://schemas.microsoft.com/office/drawing/2014/main" id="{DEBCB2E0-A0C6-42BD-A87F-E1C38479BF1E}"/>
              </a:ext>
            </a:extLst>
          </p:cNvPr>
          <p:cNvSpPr/>
          <p:nvPr userDrawn="1"/>
        </p:nvSpPr>
        <p:spPr>
          <a:xfrm rot="10800000">
            <a:off x="4645188" y="-2"/>
            <a:ext cx="7546812" cy="6874042"/>
          </a:xfrm>
          <a:custGeom>
            <a:avLst/>
            <a:gdLst>
              <a:gd name="connsiteX0" fmla="*/ 3830381 w 7529201"/>
              <a:gd name="connsiteY0" fmla="*/ 1 h 6858001"/>
              <a:gd name="connsiteX1" fmla="*/ 7529201 w 7529201"/>
              <a:gd name="connsiteY1" fmla="*/ 1 h 6858001"/>
              <a:gd name="connsiteX2" fmla="*/ 7529201 w 7529201"/>
              <a:gd name="connsiteY2" fmla="*/ 7389 h 6858001"/>
              <a:gd name="connsiteX3" fmla="*/ 4090678 w 7529201"/>
              <a:gd name="connsiteY3" fmla="*/ 3445912 h 6858001"/>
              <a:gd name="connsiteX4" fmla="*/ 7502767 w 7529201"/>
              <a:gd name="connsiteY4" fmla="*/ 6858001 h 6858001"/>
              <a:gd name="connsiteX5" fmla="*/ 3830381 w 7529201"/>
              <a:gd name="connsiteY5" fmla="*/ 6858001 h 6858001"/>
              <a:gd name="connsiteX6" fmla="*/ 0 w 7529201"/>
              <a:gd name="connsiteY6" fmla="*/ 0 h 6858001"/>
              <a:gd name="connsiteX7" fmla="*/ 3830380 w 7529201"/>
              <a:gd name="connsiteY7" fmla="*/ 0 h 6858001"/>
              <a:gd name="connsiteX8" fmla="*/ 3830380 w 7529201"/>
              <a:gd name="connsiteY8" fmla="*/ 6857999 h 6858001"/>
              <a:gd name="connsiteX9" fmla="*/ 0 w 7529201"/>
              <a:gd name="connsiteY9" fmla="*/ 6857999 h 6858001"/>
              <a:gd name="connsiteX0" fmla="*/ 3830381 w 7529201"/>
              <a:gd name="connsiteY0" fmla="*/ 1 h 6858001"/>
              <a:gd name="connsiteX1" fmla="*/ 7529201 w 7529201"/>
              <a:gd name="connsiteY1" fmla="*/ 1 h 6858001"/>
              <a:gd name="connsiteX2" fmla="*/ 7529201 w 7529201"/>
              <a:gd name="connsiteY2" fmla="*/ 7389 h 6858001"/>
              <a:gd name="connsiteX3" fmla="*/ 4090678 w 7529201"/>
              <a:gd name="connsiteY3" fmla="*/ 3441161 h 6858001"/>
              <a:gd name="connsiteX4" fmla="*/ 7502767 w 7529201"/>
              <a:gd name="connsiteY4" fmla="*/ 6858001 h 6858001"/>
              <a:gd name="connsiteX5" fmla="*/ 3830381 w 7529201"/>
              <a:gd name="connsiteY5" fmla="*/ 6858001 h 6858001"/>
              <a:gd name="connsiteX6" fmla="*/ 3830381 w 7529201"/>
              <a:gd name="connsiteY6" fmla="*/ 1 h 6858001"/>
              <a:gd name="connsiteX7" fmla="*/ 0 w 7529201"/>
              <a:gd name="connsiteY7" fmla="*/ 0 h 6858001"/>
              <a:gd name="connsiteX8" fmla="*/ 3830380 w 7529201"/>
              <a:gd name="connsiteY8" fmla="*/ 0 h 6858001"/>
              <a:gd name="connsiteX9" fmla="*/ 3830380 w 7529201"/>
              <a:gd name="connsiteY9" fmla="*/ 6857999 h 6858001"/>
              <a:gd name="connsiteX10" fmla="*/ 0 w 7529201"/>
              <a:gd name="connsiteY10" fmla="*/ 6857999 h 6858001"/>
              <a:gd name="connsiteX11" fmla="*/ 0 w 7529201"/>
              <a:gd name="connsiteY11" fmla="*/ 0 h 6858001"/>
              <a:gd name="connsiteX0" fmla="*/ 3830381 w 7529201"/>
              <a:gd name="connsiteY0" fmla="*/ 1 h 6858001"/>
              <a:gd name="connsiteX1" fmla="*/ 7529201 w 7529201"/>
              <a:gd name="connsiteY1" fmla="*/ 1 h 6858001"/>
              <a:gd name="connsiteX2" fmla="*/ 7529201 w 7529201"/>
              <a:gd name="connsiteY2" fmla="*/ 7389 h 6858001"/>
              <a:gd name="connsiteX3" fmla="*/ 4090678 w 7529201"/>
              <a:gd name="connsiteY3" fmla="*/ 3436409 h 6858001"/>
              <a:gd name="connsiteX4" fmla="*/ 7502767 w 7529201"/>
              <a:gd name="connsiteY4" fmla="*/ 6858001 h 6858001"/>
              <a:gd name="connsiteX5" fmla="*/ 3830381 w 7529201"/>
              <a:gd name="connsiteY5" fmla="*/ 6858001 h 6858001"/>
              <a:gd name="connsiteX6" fmla="*/ 3830381 w 7529201"/>
              <a:gd name="connsiteY6" fmla="*/ 1 h 6858001"/>
              <a:gd name="connsiteX7" fmla="*/ 0 w 7529201"/>
              <a:gd name="connsiteY7" fmla="*/ 0 h 6858001"/>
              <a:gd name="connsiteX8" fmla="*/ 3830380 w 7529201"/>
              <a:gd name="connsiteY8" fmla="*/ 0 h 6858001"/>
              <a:gd name="connsiteX9" fmla="*/ 3830380 w 7529201"/>
              <a:gd name="connsiteY9" fmla="*/ 6857999 h 6858001"/>
              <a:gd name="connsiteX10" fmla="*/ 0 w 7529201"/>
              <a:gd name="connsiteY10" fmla="*/ 6857999 h 6858001"/>
              <a:gd name="connsiteX11" fmla="*/ 0 w 7529201"/>
              <a:gd name="connsiteY11"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29201" h="6858001">
                <a:moveTo>
                  <a:pt x="3830381" y="1"/>
                </a:moveTo>
                <a:lnTo>
                  <a:pt x="7529201" y="1"/>
                </a:lnTo>
                <a:lnTo>
                  <a:pt x="7529201" y="7389"/>
                </a:lnTo>
                <a:lnTo>
                  <a:pt x="4090678" y="3436409"/>
                </a:lnTo>
                <a:lnTo>
                  <a:pt x="7502767" y="6858001"/>
                </a:lnTo>
                <a:lnTo>
                  <a:pt x="3830381" y="6858001"/>
                </a:lnTo>
                <a:lnTo>
                  <a:pt x="3830381" y="1"/>
                </a:lnTo>
                <a:close/>
                <a:moveTo>
                  <a:pt x="0" y="0"/>
                </a:moveTo>
                <a:lnTo>
                  <a:pt x="3830380" y="0"/>
                </a:lnTo>
                <a:lnTo>
                  <a:pt x="3830380" y="6857999"/>
                </a:lnTo>
                <a:lnTo>
                  <a:pt x="0" y="6857999"/>
                </a:lnTo>
                <a:lnTo>
                  <a:pt x="0" y="0"/>
                </a:lnTo>
                <a:close/>
              </a:path>
            </a:pathLst>
          </a:custGeom>
          <a:gradFill flip="none" rotWithShape="1">
            <a:gsLst>
              <a:gs pos="20000">
                <a:srgbClr val="0D829B"/>
              </a:gs>
              <a:gs pos="0">
                <a:schemeClr val="accent5"/>
              </a:gs>
              <a:gs pos="100000">
                <a:srgbClr val="26358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s-ES" sz="1400" dirty="0">
              <a:latin typeface="Verdana" panose="020B0604030504040204" pitchFamily="34" charset="0"/>
              <a:ea typeface="Verdana" panose="020B0604030504040204" pitchFamily="34" charset="0"/>
            </a:endParaRPr>
          </a:p>
        </p:txBody>
      </p:sp>
      <p:pic>
        <p:nvPicPr>
          <p:cNvPr id="19" name="Gráfico 18">
            <a:extLst>
              <a:ext uri="{FF2B5EF4-FFF2-40B4-BE49-F238E27FC236}">
                <a16:creationId xmlns:a16="http://schemas.microsoft.com/office/drawing/2014/main" id="{473BBAFF-1461-48BD-9E7E-8A5F65EA6F48}"/>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267759" y="2242310"/>
            <a:ext cx="1634220" cy="1634220"/>
          </a:xfrm>
          <a:prstGeom prst="rect">
            <a:avLst/>
          </a:prstGeom>
        </p:spPr>
      </p:pic>
      <p:sp>
        <p:nvSpPr>
          <p:cNvPr id="32" name="CuadroTexto 31">
            <a:extLst>
              <a:ext uri="{FF2B5EF4-FFF2-40B4-BE49-F238E27FC236}">
                <a16:creationId xmlns:a16="http://schemas.microsoft.com/office/drawing/2014/main" id="{B0210E49-5A61-49E9-8158-0D433BBA23CA}"/>
              </a:ext>
            </a:extLst>
          </p:cNvPr>
          <p:cNvSpPr txBox="1"/>
          <p:nvPr userDrawn="1"/>
        </p:nvSpPr>
        <p:spPr>
          <a:xfrm>
            <a:off x="8946392" y="4111225"/>
            <a:ext cx="2276955" cy="367005"/>
          </a:xfrm>
          <a:prstGeom prst="rect">
            <a:avLst/>
          </a:prstGeom>
        </p:spPr>
        <p:txBody>
          <a:bodyPr vert="horz" wrap="square" lIns="72000" tIns="72000" rIns="72000" bIns="72000" rtlCol="0" anchor="b" anchorCtr="0">
            <a:spAutoFit/>
          </a:bodyPr>
          <a:lstStyle>
            <a:lvl1pPr>
              <a:lnSpc>
                <a:spcPct val="90000"/>
              </a:lnSpc>
              <a:spcBef>
                <a:spcPct val="0"/>
              </a:spcBef>
              <a:buNone/>
              <a:defRPr lang="es-ES" sz="2000" b="1" dirty="0">
                <a:solidFill>
                  <a:srgbClr val="013E77"/>
                </a:solidFill>
                <a:latin typeface="Verdana" panose="020B0604030504040204" pitchFamily="34" charset="0"/>
                <a:ea typeface="Verdana" panose="020B0604030504040204" pitchFamily="34" charset="0"/>
              </a:defRPr>
            </a:lvl1pPr>
          </a:lstStyle>
          <a:p>
            <a:pPr algn="ctr"/>
            <a:r>
              <a:rPr lang="en-US" sz="1600" b="0" dirty="0">
                <a:solidFill>
                  <a:schemeClr val="bg1"/>
                </a:solidFill>
              </a:rPr>
              <a:t>Your P&amp;L is our DNA</a:t>
            </a:r>
          </a:p>
        </p:txBody>
      </p:sp>
      <p:pic>
        <p:nvPicPr>
          <p:cNvPr id="26" name="Picture 2">
            <a:extLst>
              <a:ext uri="{FF2B5EF4-FFF2-40B4-BE49-F238E27FC236}">
                <a16:creationId xmlns:a16="http://schemas.microsoft.com/office/drawing/2014/main" id="{60046EAF-D662-47AE-BA23-91D3931D7EFB}"/>
              </a:ext>
            </a:extLst>
          </p:cNvPr>
          <p:cNvPicPr>
            <a:picLocks noChangeAspect="1" noChangeArrowheads="1"/>
          </p:cNvPicPr>
          <p:nvPr userDrawn="1"/>
        </p:nvPicPr>
        <p:blipFill rotWithShape="1">
          <a:blip r:embed="rId10">
            <a:extLst>
              <a:ext uri="{28A0092B-C50C-407E-A947-70E740481C1C}">
                <a14:useLocalDpi xmlns:a14="http://schemas.microsoft.com/office/drawing/2010/main" val="0"/>
              </a:ext>
            </a:extLst>
          </a:blip>
          <a:srcRect r="66493"/>
          <a:stretch/>
        </p:blipFill>
        <p:spPr bwMode="auto">
          <a:xfrm>
            <a:off x="117436" y="6125399"/>
            <a:ext cx="625346" cy="61894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a:extLst>
              <a:ext uri="{FF2B5EF4-FFF2-40B4-BE49-F238E27FC236}">
                <a16:creationId xmlns:a16="http://schemas.microsoft.com/office/drawing/2014/main" id="{E9BC1053-4E1D-429E-8CED-4AA519721B3E}"/>
              </a:ext>
            </a:extLst>
          </p:cNvPr>
          <p:cNvPicPr>
            <a:picLocks noChangeAspect="1" noChangeArrowheads="1"/>
          </p:cNvPicPr>
          <p:nvPr userDrawn="1"/>
        </p:nvPicPr>
        <p:blipFill rotWithShape="1">
          <a:blip r:embed="rId10">
            <a:extLst>
              <a:ext uri="{28A0092B-C50C-407E-A947-70E740481C1C}">
                <a14:useLocalDpi xmlns:a14="http://schemas.microsoft.com/office/drawing/2010/main" val="0"/>
              </a:ext>
            </a:extLst>
          </a:blip>
          <a:srcRect l="66493"/>
          <a:stretch/>
        </p:blipFill>
        <p:spPr bwMode="auto">
          <a:xfrm>
            <a:off x="1418950" y="6125399"/>
            <a:ext cx="625346" cy="61894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a:extLst>
              <a:ext uri="{FF2B5EF4-FFF2-40B4-BE49-F238E27FC236}">
                <a16:creationId xmlns:a16="http://schemas.microsoft.com/office/drawing/2014/main" id="{04DC00C4-BB61-44C1-8150-57FD8FBB57AB}"/>
              </a:ext>
            </a:extLst>
          </p:cNvPr>
          <p:cNvPicPr>
            <a:picLocks noChangeAspect="1" noChangeArrowheads="1"/>
          </p:cNvPicPr>
          <p:nvPr userDrawn="1"/>
        </p:nvPicPr>
        <p:blipFill rotWithShape="1">
          <a:blip r:embed="rId10">
            <a:extLst>
              <a:ext uri="{28A0092B-C50C-407E-A947-70E740481C1C}">
                <a14:useLocalDpi xmlns:a14="http://schemas.microsoft.com/office/drawing/2010/main" val="0"/>
              </a:ext>
            </a:extLst>
          </a:blip>
          <a:srcRect l="32986" r="33507"/>
          <a:stretch/>
        </p:blipFill>
        <p:spPr bwMode="auto">
          <a:xfrm>
            <a:off x="2069706" y="6125399"/>
            <a:ext cx="625346" cy="61894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Certificación ISO 27001 de Seguridad de la Información - Panel Sistemas">
            <a:extLst>
              <a:ext uri="{FF2B5EF4-FFF2-40B4-BE49-F238E27FC236}">
                <a16:creationId xmlns:a16="http://schemas.microsoft.com/office/drawing/2014/main" id="{460AB053-D36E-4CAA-A9DC-E06102DF96A8}"/>
              </a:ext>
            </a:extLst>
          </p:cNvPr>
          <p:cNvPicPr>
            <a:picLocks noChangeAspect="1" noChangeArrowheads="1"/>
          </p:cNvPicPr>
          <p:nvPr userDrawn="1"/>
        </p:nvPicPr>
        <p:blipFill rotWithShape="1">
          <a:blip r:embed="rId11">
            <a:extLst>
              <a:ext uri="{28A0092B-C50C-407E-A947-70E740481C1C}">
                <a14:useLocalDpi xmlns:a14="http://schemas.microsoft.com/office/drawing/2010/main" val="0"/>
              </a:ext>
            </a:extLst>
          </a:blip>
          <a:srcRect b="12067"/>
          <a:stretch/>
        </p:blipFill>
        <p:spPr bwMode="auto">
          <a:xfrm>
            <a:off x="768193" y="6125399"/>
            <a:ext cx="625346" cy="618944"/>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
            <a:extLst>
              <a:ext uri="{FF2B5EF4-FFF2-40B4-BE49-F238E27FC236}">
                <a16:creationId xmlns:a16="http://schemas.microsoft.com/office/drawing/2014/main" id="{0C59B429-DF56-4FEB-BD09-185A9B820284}"/>
              </a:ext>
            </a:extLst>
          </p:cNvPr>
          <p:cNvSpPr>
            <a:spLocks noChangeArrowheads="1"/>
          </p:cNvSpPr>
          <p:nvPr userDrawn="1"/>
        </p:nvSpPr>
        <p:spPr bwMode="auto">
          <a:xfrm>
            <a:off x="9909378" y="6660538"/>
            <a:ext cx="2268000" cy="197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3327" tIns="44436" rIns="33327" bIns="44436"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 sz="700" b="0" i="0" u="none" strike="noStrike" kern="1600" cap="none" spc="0" normalizeH="0" baseline="0" dirty="0">
                <a:ln>
                  <a:noFill/>
                </a:ln>
                <a:solidFill>
                  <a:schemeClr val="bg1"/>
                </a:solidFill>
                <a:effectLst/>
                <a:cs typeface="Arial" pitchFamily="34" charset="0"/>
              </a:rPr>
              <a:t>Copyright (c) Euro-Funding 2022. </a:t>
            </a:r>
            <a:r>
              <a:rPr kumimoji="0" lang="en-US" altLang="es-ES" sz="700" b="0" i="0" u="none" strike="noStrike" kern="1600" cap="none" spc="0" normalizeH="0" baseline="0" noProof="0" dirty="0">
                <a:ln>
                  <a:noFill/>
                </a:ln>
                <a:solidFill>
                  <a:schemeClr val="bg1"/>
                </a:solidFill>
                <a:effectLst/>
                <a:cs typeface="Arial" pitchFamily="34" charset="0"/>
              </a:rPr>
              <a:t>All Rights Reserved </a:t>
            </a:r>
            <a:endParaRPr kumimoji="0" lang="en-US" altLang="es-ES" sz="1400" b="0" i="0" u="none" strike="noStrike" kern="1600" cap="none" spc="0" normalizeH="0" baseline="0" noProof="0" dirty="0">
              <a:ln>
                <a:noFill/>
              </a:ln>
              <a:solidFill>
                <a:schemeClr val="bg1"/>
              </a:solidFill>
              <a:effectLst/>
              <a:cs typeface="Arial" pitchFamily="34" charset="0"/>
            </a:endParaRPr>
          </a:p>
        </p:txBody>
      </p:sp>
    </p:spTree>
    <p:extLst>
      <p:ext uri="{BB962C8B-B14F-4D97-AF65-F5344CB8AC3E}">
        <p14:creationId xmlns:p14="http://schemas.microsoft.com/office/powerpoint/2010/main" val="18653845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ntraportada con 2 contactos">
    <p:bg>
      <p:bgPr>
        <a:solidFill>
          <a:schemeClr val="bg1"/>
        </a:solidFill>
        <a:effectLst/>
      </p:bgPr>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C7824EA8-5C23-4536-ACF5-3CDD7FB31012}"/>
              </a:ext>
            </a:extLst>
          </p:cNvPr>
          <p:cNvSpPr/>
          <p:nvPr userDrawn="1"/>
        </p:nvSpPr>
        <p:spPr>
          <a:xfrm>
            <a:off x="7461115" y="6858000"/>
            <a:ext cx="2188723" cy="7393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Forma libre: forma 17">
            <a:extLst>
              <a:ext uri="{FF2B5EF4-FFF2-40B4-BE49-F238E27FC236}">
                <a16:creationId xmlns:a16="http://schemas.microsoft.com/office/drawing/2014/main" id="{DEBCB2E0-A0C6-42BD-A87F-E1C38479BF1E}"/>
              </a:ext>
            </a:extLst>
          </p:cNvPr>
          <p:cNvSpPr/>
          <p:nvPr userDrawn="1"/>
        </p:nvSpPr>
        <p:spPr>
          <a:xfrm rot="10800000">
            <a:off x="4645188" y="-2"/>
            <a:ext cx="7546812" cy="6874042"/>
          </a:xfrm>
          <a:custGeom>
            <a:avLst/>
            <a:gdLst>
              <a:gd name="connsiteX0" fmla="*/ 3830381 w 7529201"/>
              <a:gd name="connsiteY0" fmla="*/ 1 h 6858001"/>
              <a:gd name="connsiteX1" fmla="*/ 7529201 w 7529201"/>
              <a:gd name="connsiteY1" fmla="*/ 1 h 6858001"/>
              <a:gd name="connsiteX2" fmla="*/ 7529201 w 7529201"/>
              <a:gd name="connsiteY2" fmla="*/ 7389 h 6858001"/>
              <a:gd name="connsiteX3" fmla="*/ 4090678 w 7529201"/>
              <a:gd name="connsiteY3" fmla="*/ 3445912 h 6858001"/>
              <a:gd name="connsiteX4" fmla="*/ 7502767 w 7529201"/>
              <a:gd name="connsiteY4" fmla="*/ 6858001 h 6858001"/>
              <a:gd name="connsiteX5" fmla="*/ 3830381 w 7529201"/>
              <a:gd name="connsiteY5" fmla="*/ 6858001 h 6858001"/>
              <a:gd name="connsiteX6" fmla="*/ 0 w 7529201"/>
              <a:gd name="connsiteY6" fmla="*/ 0 h 6858001"/>
              <a:gd name="connsiteX7" fmla="*/ 3830380 w 7529201"/>
              <a:gd name="connsiteY7" fmla="*/ 0 h 6858001"/>
              <a:gd name="connsiteX8" fmla="*/ 3830380 w 7529201"/>
              <a:gd name="connsiteY8" fmla="*/ 6857999 h 6858001"/>
              <a:gd name="connsiteX9" fmla="*/ 0 w 7529201"/>
              <a:gd name="connsiteY9" fmla="*/ 6857999 h 6858001"/>
              <a:gd name="connsiteX0" fmla="*/ 3830381 w 7529201"/>
              <a:gd name="connsiteY0" fmla="*/ 1 h 6858001"/>
              <a:gd name="connsiteX1" fmla="*/ 7529201 w 7529201"/>
              <a:gd name="connsiteY1" fmla="*/ 1 h 6858001"/>
              <a:gd name="connsiteX2" fmla="*/ 7529201 w 7529201"/>
              <a:gd name="connsiteY2" fmla="*/ 7389 h 6858001"/>
              <a:gd name="connsiteX3" fmla="*/ 4090678 w 7529201"/>
              <a:gd name="connsiteY3" fmla="*/ 3441161 h 6858001"/>
              <a:gd name="connsiteX4" fmla="*/ 7502767 w 7529201"/>
              <a:gd name="connsiteY4" fmla="*/ 6858001 h 6858001"/>
              <a:gd name="connsiteX5" fmla="*/ 3830381 w 7529201"/>
              <a:gd name="connsiteY5" fmla="*/ 6858001 h 6858001"/>
              <a:gd name="connsiteX6" fmla="*/ 3830381 w 7529201"/>
              <a:gd name="connsiteY6" fmla="*/ 1 h 6858001"/>
              <a:gd name="connsiteX7" fmla="*/ 0 w 7529201"/>
              <a:gd name="connsiteY7" fmla="*/ 0 h 6858001"/>
              <a:gd name="connsiteX8" fmla="*/ 3830380 w 7529201"/>
              <a:gd name="connsiteY8" fmla="*/ 0 h 6858001"/>
              <a:gd name="connsiteX9" fmla="*/ 3830380 w 7529201"/>
              <a:gd name="connsiteY9" fmla="*/ 6857999 h 6858001"/>
              <a:gd name="connsiteX10" fmla="*/ 0 w 7529201"/>
              <a:gd name="connsiteY10" fmla="*/ 6857999 h 6858001"/>
              <a:gd name="connsiteX11" fmla="*/ 0 w 7529201"/>
              <a:gd name="connsiteY11" fmla="*/ 0 h 6858001"/>
              <a:gd name="connsiteX0" fmla="*/ 3830381 w 7529201"/>
              <a:gd name="connsiteY0" fmla="*/ 1 h 6858001"/>
              <a:gd name="connsiteX1" fmla="*/ 7529201 w 7529201"/>
              <a:gd name="connsiteY1" fmla="*/ 1 h 6858001"/>
              <a:gd name="connsiteX2" fmla="*/ 7529201 w 7529201"/>
              <a:gd name="connsiteY2" fmla="*/ 7389 h 6858001"/>
              <a:gd name="connsiteX3" fmla="*/ 4090678 w 7529201"/>
              <a:gd name="connsiteY3" fmla="*/ 3436409 h 6858001"/>
              <a:gd name="connsiteX4" fmla="*/ 7502767 w 7529201"/>
              <a:gd name="connsiteY4" fmla="*/ 6858001 h 6858001"/>
              <a:gd name="connsiteX5" fmla="*/ 3830381 w 7529201"/>
              <a:gd name="connsiteY5" fmla="*/ 6858001 h 6858001"/>
              <a:gd name="connsiteX6" fmla="*/ 3830381 w 7529201"/>
              <a:gd name="connsiteY6" fmla="*/ 1 h 6858001"/>
              <a:gd name="connsiteX7" fmla="*/ 0 w 7529201"/>
              <a:gd name="connsiteY7" fmla="*/ 0 h 6858001"/>
              <a:gd name="connsiteX8" fmla="*/ 3830380 w 7529201"/>
              <a:gd name="connsiteY8" fmla="*/ 0 h 6858001"/>
              <a:gd name="connsiteX9" fmla="*/ 3830380 w 7529201"/>
              <a:gd name="connsiteY9" fmla="*/ 6857999 h 6858001"/>
              <a:gd name="connsiteX10" fmla="*/ 0 w 7529201"/>
              <a:gd name="connsiteY10" fmla="*/ 6857999 h 6858001"/>
              <a:gd name="connsiteX11" fmla="*/ 0 w 7529201"/>
              <a:gd name="connsiteY11"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29201" h="6858001">
                <a:moveTo>
                  <a:pt x="3830381" y="1"/>
                </a:moveTo>
                <a:lnTo>
                  <a:pt x="7529201" y="1"/>
                </a:lnTo>
                <a:lnTo>
                  <a:pt x="7529201" y="7389"/>
                </a:lnTo>
                <a:lnTo>
                  <a:pt x="4090678" y="3436409"/>
                </a:lnTo>
                <a:lnTo>
                  <a:pt x="7502767" y="6858001"/>
                </a:lnTo>
                <a:lnTo>
                  <a:pt x="3830381" y="6858001"/>
                </a:lnTo>
                <a:lnTo>
                  <a:pt x="3830381" y="1"/>
                </a:lnTo>
                <a:close/>
                <a:moveTo>
                  <a:pt x="0" y="0"/>
                </a:moveTo>
                <a:lnTo>
                  <a:pt x="3830380" y="0"/>
                </a:lnTo>
                <a:lnTo>
                  <a:pt x="3830380" y="6857999"/>
                </a:lnTo>
                <a:lnTo>
                  <a:pt x="0" y="6857999"/>
                </a:lnTo>
                <a:lnTo>
                  <a:pt x="0" y="0"/>
                </a:lnTo>
                <a:close/>
              </a:path>
            </a:pathLst>
          </a:custGeom>
          <a:gradFill flip="none" rotWithShape="1">
            <a:gsLst>
              <a:gs pos="20000">
                <a:srgbClr val="0D829B"/>
              </a:gs>
              <a:gs pos="0">
                <a:schemeClr val="accent5"/>
              </a:gs>
              <a:gs pos="100000">
                <a:srgbClr val="26358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s-ES" sz="1400" dirty="0">
              <a:latin typeface="Verdana" panose="020B0604030504040204" pitchFamily="34" charset="0"/>
              <a:ea typeface="Verdana" panose="020B0604030504040204" pitchFamily="34" charset="0"/>
            </a:endParaRPr>
          </a:p>
        </p:txBody>
      </p:sp>
      <p:pic>
        <p:nvPicPr>
          <p:cNvPr id="19" name="Gráfico 18">
            <a:extLst>
              <a:ext uri="{FF2B5EF4-FFF2-40B4-BE49-F238E27FC236}">
                <a16:creationId xmlns:a16="http://schemas.microsoft.com/office/drawing/2014/main" id="{473BBAFF-1461-48BD-9E7E-8A5F65EA6F4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67759" y="2242310"/>
            <a:ext cx="1634220" cy="1634220"/>
          </a:xfrm>
          <a:prstGeom prst="rect">
            <a:avLst/>
          </a:prstGeom>
        </p:spPr>
      </p:pic>
      <p:sp>
        <p:nvSpPr>
          <p:cNvPr id="32" name="CuadroTexto 31">
            <a:extLst>
              <a:ext uri="{FF2B5EF4-FFF2-40B4-BE49-F238E27FC236}">
                <a16:creationId xmlns:a16="http://schemas.microsoft.com/office/drawing/2014/main" id="{B0210E49-5A61-49E9-8158-0D433BBA23CA}"/>
              </a:ext>
            </a:extLst>
          </p:cNvPr>
          <p:cNvSpPr txBox="1"/>
          <p:nvPr userDrawn="1"/>
        </p:nvSpPr>
        <p:spPr>
          <a:xfrm>
            <a:off x="8946392" y="4111225"/>
            <a:ext cx="2276955" cy="367005"/>
          </a:xfrm>
          <a:prstGeom prst="rect">
            <a:avLst/>
          </a:prstGeom>
        </p:spPr>
        <p:txBody>
          <a:bodyPr vert="horz" wrap="square" lIns="72000" tIns="72000" rIns="72000" bIns="72000" rtlCol="0" anchor="b" anchorCtr="0">
            <a:spAutoFit/>
          </a:bodyPr>
          <a:lstStyle>
            <a:lvl1pPr>
              <a:lnSpc>
                <a:spcPct val="90000"/>
              </a:lnSpc>
              <a:spcBef>
                <a:spcPct val="0"/>
              </a:spcBef>
              <a:buNone/>
              <a:defRPr lang="es-ES" sz="2000" b="1" dirty="0">
                <a:solidFill>
                  <a:srgbClr val="013E77"/>
                </a:solidFill>
                <a:latin typeface="Verdana" panose="020B0604030504040204" pitchFamily="34" charset="0"/>
                <a:ea typeface="Verdana" panose="020B0604030504040204" pitchFamily="34" charset="0"/>
              </a:defRPr>
            </a:lvl1pPr>
          </a:lstStyle>
          <a:p>
            <a:pPr algn="ctr"/>
            <a:r>
              <a:rPr lang="en-US" sz="1600" b="0" dirty="0">
                <a:solidFill>
                  <a:schemeClr val="bg1"/>
                </a:solidFill>
              </a:rPr>
              <a:t>Your P&amp;L is our DNA</a:t>
            </a:r>
          </a:p>
        </p:txBody>
      </p:sp>
      <p:sp>
        <p:nvSpPr>
          <p:cNvPr id="33" name="9 Marcador de texto">
            <a:extLst>
              <a:ext uri="{FF2B5EF4-FFF2-40B4-BE49-F238E27FC236}">
                <a16:creationId xmlns:a16="http://schemas.microsoft.com/office/drawing/2014/main" id="{06867E27-34BA-4490-9277-C3B9B70ADDEE}"/>
              </a:ext>
            </a:extLst>
          </p:cNvPr>
          <p:cNvSpPr>
            <a:spLocks noGrp="1"/>
          </p:cNvSpPr>
          <p:nvPr>
            <p:ph type="body" sz="quarter" idx="10" hasCustomPrompt="1"/>
          </p:nvPr>
        </p:nvSpPr>
        <p:spPr>
          <a:xfrm>
            <a:off x="1115883" y="885930"/>
            <a:ext cx="3003824" cy="349702"/>
          </a:xfrm>
          <a:prstGeom prst="rect">
            <a:avLst/>
          </a:prstGeom>
        </p:spPr>
        <p:txBody>
          <a:bodyPr lIns="72000" tIns="36000" rIns="72000" bIns="36000" anchor="b" anchorCtr="0"/>
          <a:lstStyle>
            <a:lvl1pPr marL="0" indent="0" algn="l">
              <a:spcBef>
                <a:spcPts val="0"/>
              </a:spcBef>
              <a:spcAft>
                <a:spcPts val="0"/>
              </a:spcAft>
              <a:buNone/>
              <a:defRPr sz="1800">
                <a:solidFill>
                  <a:schemeClr val="accent4"/>
                </a:solidFill>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s-ES" dirty="0"/>
              <a:t>Nombre y Apellidos</a:t>
            </a:r>
          </a:p>
        </p:txBody>
      </p:sp>
      <p:sp>
        <p:nvSpPr>
          <p:cNvPr id="34" name="9 Marcador de texto">
            <a:extLst>
              <a:ext uri="{FF2B5EF4-FFF2-40B4-BE49-F238E27FC236}">
                <a16:creationId xmlns:a16="http://schemas.microsoft.com/office/drawing/2014/main" id="{2AD39241-7D25-4ED9-97F2-A11A11BF4B66}"/>
              </a:ext>
            </a:extLst>
          </p:cNvPr>
          <p:cNvSpPr>
            <a:spLocks noGrp="1"/>
          </p:cNvSpPr>
          <p:nvPr>
            <p:ph type="body" sz="quarter" idx="11" hasCustomPrompt="1"/>
          </p:nvPr>
        </p:nvSpPr>
        <p:spPr>
          <a:xfrm>
            <a:off x="1115883" y="1250865"/>
            <a:ext cx="3003824" cy="682229"/>
          </a:xfrm>
          <a:prstGeom prst="rect">
            <a:avLst/>
          </a:prstGeom>
        </p:spPr>
        <p:txBody>
          <a:bodyPr lIns="72000" tIns="36000" rIns="72000" bIns="36000" anchor="ctr"/>
          <a:lstStyle>
            <a:lvl1pPr marL="0" indent="0" algn="l">
              <a:spcBef>
                <a:spcPts val="0"/>
              </a:spcBef>
              <a:spcAft>
                <a:spcPts val="0"/>
              </a:spcAft>
              <a:buNone/>
              <a:defRPr sz="1800">
                <a:solidFill>
                  <a:schemeClr val="accent4"/>
                </a:solidFill>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s-ES" dirty="0"/>
              <a:t>Cargo</a:t>
            </a:r>
          </a:p>
        </p:txBody>
      </p:sp>
      <p:sp>
        <p:nvSpPr>
          <p:cNvPr id="35" name="9 Marcador de texto">
            <a:extLst>
              <a:ext uri="{FF2B5EF4-FFF2-40B4-BE49-F238E27FC236}">
                <a16:creationId xmlns:a16="http://schemas.microsoft.com/office/drawing/2014/main" id="{F68FCF18-E131-423E-9A76-812583ADC2DC}"/>
              </a:ext>
            </a:extLst>
          </p:cNvPr>
          <p:cNvSpPr>
            <a:spLocks noGrp="1"/>
          </p:cNvSpPr>
          <p:nvPr>
            <p:ph type="body" sz="quarter" idx="12" hasCustomPrompt="1"/>
          </p:nvPr>
        </p:nvSpPr>
        <p:spPr>
          <a:xfrm>
            <a:off x="1374370" y="2070754"/>
            <a:ext cx="2687958" cy="266602"/>
          </a:xfrm>
          <a:prstGeom prst="rect">
            <a:avLst/>
          </a:prstGeom>
        </p:spPr>
        <p:txBody>
          <a:bodyPr lIns="72000" tIns="36000" rIns="72000" bIns="36000" anchor="ctr"/>
          <a:lstStyle>
            <a:lvl1pPr marL="0" indent="0" algn="l">
              <a:buNone/>
              <a:defRPr sz="140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s-ES" dirty="0"/>
              <a:t>Email</a:t>
            </a:r>
          </a:p>
        </p:txBody>
      </p:sp>
      <p:sp>
        <p:nvSpPr>
          <p:cNvPr id="36" name="9 Marcador de texto">
            <a:extLst>
              <a:ext uri="{FF2B5EF4-FFF2-40B4-BE49-F238E27FC236}">
                <a16:creationId xmlns:a16="http://schemas.microsoft.com/office/drawing/2014/main" id="{179CF276-3AB6-4D0C-AE9A-5CE3AE44450F}"/>
              </a:ext>
            </a:extLst>
          </p:cNvPr>
          <p:cNvSpPr>
            <a:spLocks noGrp="1"/>
          </p:cNvSpPr>
          <p:nvPr>
            <p:ph type="body" sz="quarter" idx="13" hasCustomPrompt="1"/>
          </p:nvPr>
        </p:nvSpPr>
        <p:spPr>
          <a:xfrm>
            <a:off x="1374370" y="2370982"/>
            <a:ext cx="2687958" cy="266602"/>
          </a:xfrm>
          <a:prstGeom prst="rect">
            <a:avLst/>
          </a:prstGeom>
        </p:spPr>
        <p:txBody>
          <a:bodyPr lIns="72000" tIns="36000" rIns="72000" bIns="36000" anchor="ctr"/>
          <a:lstStyle>
            <a:lvl1pPr marL="0" indent="0" algn="l">
              <a:buNone/>
              <a:defRPr sz="140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s-ES" dirty="0"/>
              <a:t>Teléfono</a:t>
            </a:r>
          </a:p>
        </p:txBody>
      </p:sp>
      <p:sp>
        <p:nvSpPr>
          <p:cNvPr id="37" name="9 Marcador de texto">
            <a:extLst>
              <a:ext uri="{FF2B5EF4-FFF2-40B4-BE49-F238E27FC236}">
                <a16:creationId xmlns:a16="http://schemas.microsoft.com/office/drawing/2014/main" id="{4FD64C8A-4C1F-4739-918A-59D1CFBC4D45}"/>
              </a:ext>
            </a:extLst>
          </p:cNvPr>
          <p:cNvSpPr>
            <a:spLocks noGrp="1"/>
          </p:cNvSpPr>
          <p:nvPr>
            <p:ph type="body" sz="quarter" idx="14" hasCustomPrompt="1"/>
          </p:nvPr>
        </p:nvSpPr>
        <p:spPr>
          <a:xfrm>
            <a:off x="1374370" y="2665096"/>
            <a:ext cx="2687958" cy="266602"/>
          </a:xfrm>
          <a:prstGeom prst="rect">
            <a:avLst/>
          </a:prstGeom>
        </p:spPr>
        <p:txBody>
          <a:bodyPr lIns="72000" tIns="36000" rIns="72000" bIns="36000" anchor="ctr"/>
          <a:lstStyle>
            <a:lvl1pPr marL="0" indent="0" algn="l">
              <a:buNone/>
              <a:defRPr sz="140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s-ES" dirty="0"/>
              <a:t>Móvil</a:t>
            </a:r>
          </a:p>
        </p:txBody>
      </p:sp>
      <p:pic>
        <p:nvPicPr>
          <p:cNvPr id="38" name="Gráfico 37">
            <a:extLst>
              <a:ext uri="{FF2B5EF4-FFF2-40B4-BE49-F238E27FC236}">
                <a16:creationId xmlns:a16="http://schemas.microsoft.com/office/drawing/2014/main" id="{430F6412-E4A7-479B-B82D-99910C10A60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7308" y="2110648"/>
            <a:ext cx="186812" cy="186812"/>
          </a:xfrm>
          <a:prstGeom prst="rect">
            <a:avLst/>
          </a:prstGeom>
        </p:spPr>
      </p:pic>
      <p:pic>
        <p:nvPicPr>
          <p:cNvPr id="39" name="Gráfico 38">
            <a:extLst>
              <a:ext uri="{FF2B5EF4-FFF2-40B4-BE49-F238E27FC236}">
                <a16:creationId xmlns:a16="http://schemas.microsoft.com/office/drawing/2014/main" id="{3904F397-9C54-4568-8E5F-D2BB794D3167}"/>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87308" y="2418339"/>
            <a:ext cx="186812" cy="186812"/>
          </a:xfrm>
          <a:prstGeom prst="rect">
            <a:avLst/>
          </a:prstGeom>
        </p:spPr>
      </p:pic>
      <p:pic>
        <p:nvPicPr>
          <p:cNvPr id="40" name="Gráfico 39">
            <a:extLst>
              <a:ext uri="{FF2B5EF4-FFF2-40B4-BE49-F238E27FC236}">
                <a16:creationId xmlns:a16="http://schemas.microsoft.com/office/drawing/2014/main" id="{03C489CA-BBF4-47E2-BBF2-3DD0A5E63C46}"/>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88099" y="2719915"/>
            <a:ext cx="186021" cy="186021"/>
          </a:xfrm>
          <a:prstGeom prst="rect">
            <a:avLst/>
          </a:prstGeom>
        </p:spPr>
      </p:pic>
      <p:cxnSp>
        <p:nvCxnSpPr>
          <p:cNvPr id="41" name="Conector recto 40">
            <a:extLst>
              <a:ext uri="{FF2B5EF4-FFF2-40B4-BE49-F238E27FC236}">
                <a16:creationId xmlns:a16="http://schemas.microsoft.com/office/drawing/2014/main" id="{C94DFF3C-42D1-40A5-9476-9866097E02CB}"/>
              </a:ext>
            </a:extLst>
          </p:cNvPr>
          <p:cNvCxnSpPr>
            <a:cxnSpLocks/>
          </p:cNvCxnSpPr>
          <p:nvPr userDrawn="1"/>
        </p:nvCxnSpPr>
        <p:spPr>
          <a:xfrm>
            <a:off x="1115883" y="2001925"/>
            <a:ext cx="3096000" cy="0"/>
          </a:xfrm>
          <a:prstGeom prst="line">
            <a:avLst/>
          </a:prstGeom>
        </p:spPr>
        <p:style>
          <a:lnRef idx="1">
            <a:schemeClr val="accent1"/>
          </a:lnRef>
          <a:fillRef idx="0">
            <a:schemeClr val="accent1"/>
          </a:fillRef>
          <a:effectRef idx="0">
            <a:schemeClr val="accent1"/>
          </a:effectRef>
          <a:fontRef idx="minor">
            <a:schemeClr val="tx1"/>
          </a:fontRef>
        </p:style>
      </p:cxnSp>
      <p:sp>
        <p:nvSpPr>
          <p:cNvPr id="42" name="9 Marcador de texto">
            <a:extLst>
              <a:ext uri="{FF2B5EF4-FFF2-40B4-BE49-F238E27FC236}">
                <a16:creationId xmlns:a16="http://schemas.microsoft.com/office/drawing/2014/main" id="{5C554F25-AD71-4C06-B4C9-5BCC9CF74ADE}"/>
              </a:ext>
            </a:extLst>
          </p:cNvPr>
          <p:cNvSpPr>
            <a:spLocks noGrp="1"/>
          </p:cNvSpPr>
          <p:nvPr>
            <p:ph type="body" sz="quarter" idx="15" hasCustomPrompt="1"/>
          </p:nvPr>
        </p:nvSpPr>
        <p:spPr>
          <a:xfrm>
            <a:off x="1071157" y="3526077"/>
            <a:ext cx="3003824" cy="349702"/>
          </a:xfrm>
          <a:prstGeom prst="rect">
            <a:avLst/>
          </a:prstGeom>
        </p:spPr>
        <p:txBody>
          <a:bodyPr lIns="72000" tIns="36000" rIns="72000" bIns="36000" anchor="b" anchorCtr="0"/>
          <a:lstStyle>
            <a:lvl1pPr marL="0" indent="0" algn="l">
              <a:spcBef>
                <a:spcPts val="0"/>
              </a:spcBef>
              <a:spcAft>
                <a:spcPts val="0"/>
              </a:spcAft>
              <a:buNone/>
              <a:defRPr sz="1800">
                <a:solidFill>
                  <a:schemeClr val="accent4"/>
                </a:solidFill>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s-ES" dirty="0"/>
              <a:t>Nombre y Apellidos</a:t>
            </a:r>
          </a:p>
        </p:txBody>
      </p:sp>
      <p:sp>
        <p:nvSpPr>
          <p:cNvPr id="43" name="9 Marcador de texto">
            <a:extLst>
              <a:ext uri="{FF2B5EF4-FFF2-40B4-BE49-F238E27FC236}">
                <a16:creationId xmlns:a16="http://schemas.microsoft.com/office/drawing/2014/main" id="{F02EE291-D7CF-44AB-B27A-F55BDC37BB4F}"/>
              </a:ext>
            </a:extLst>
          </p:cNvPr>
          <p:cNvSpPr>
            <a:spLocks noGrp="1"/>
          </p:cNvSpPr>
          <p:nvPr>
            <p:ph type="body" sz="quarter" idx="16" hasCustomPrompt="1"/>
          </p:nvPr>
        </p:nvSpPr>
        <p:spPr>
          <a:xfrm>
            <a:off x="1071157" y="3891012"/>
            <a:ext cx="3003824" cy="682229"/>
          </a:xfrm>
          <a:prstGeom prst="rect">
            <a:avLst/>
          </a:prstGeom>
        </p:spPr>
        <p:txBody>
          <a:bodyPr lIns="72000" tIns="36000" rIns="72000" bIns="36000" anchor="ctr"/>
          <a:lstStyle>
            <a:lvl1pPr marL="0" indent="0" algn="l">
              <a:spcBef>
                <a:spcPts val="0"/>
              </a:spcBef>
              <a:spcAft>
                <a:spcPts val="0"/>
              </a:spcAft>
              <a:buNone/>
              <a:defRPr sz="1800">
                <a:solidFill>
                  <a:schemeClr val="accent4"/>
                </a:solidFill>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s-ES" dirty="0"/>
              <a:t>Cargo</a:t>
            </a:r>
          </a:p>
        </p:txBody>
      </p:sp>
      <p:sp>
        <p:nvSpPr>
          <p:cNvPr id="44" name="9 Marcador de texto">
            <a:extLst>
              <a:ext uri="{FF2B5EF4-FFF2-40B4-BE49-F238E27FC236}">
                <a16:creationId xmlns:a16="http://schemas.microsoft.com/office/drawing/2014/main" id="{6113D09C-24B6-4F39-8062-3B4F976D9D06}"/>
              </a:ext>
            </a:extLst>
          </p:cNvPr>
          <p:cNvSpPr>
            <a:spLocks noGrp="1"/>
          </p:cNvSpPr>
          <p:nvPr>
            <p:ph type="body" sz="quarter" idx="17" hasCustomPrompt="1"/>
          </p:nvPr>
        </p:nvSpPr>
        <p:spPr>
          <a:xfrm>
            <a:off x="1329644" y="4710901"/>
            <a:ext cx="2687958" cy="266602"/>
          </a:xfrm>
          <a:prstGeom prst="rect">
            <a:avLst/>
          </a:prstGeom>
        </p:spPr>
        <p:txBody>
          <a:bodyPr lIns="72000" tIns="36000" rIns="72000" bIns="36000" anchor="ctr"/>
          <a:lstStyle>
            <a:lvl1pPr marL="0" indent="0" algn="l">
              <a:buNone/>
              <a:defRPr sz="140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s-ES" dirty="0"/>
              <a:t>Email</a:t>
            </a:r>
          </a:p>
        </p:txBody>
      </p:sp>
      <p:sp>
        <p:nvSpPr>
          <p:cNvPr id="45" name="9 Marcador de texto">
            <a:extLst>
              <a:ext uri="{FF2B5EF4-FFF2-40B4-BE49-F238E27FC236}">
                <a16:creationId xmlns:a16="http://schemas.microsoft.com/office/drawing/2014/main" id="{BC4432C1-F487-426A-8F7A-2BD254F4D73C}"/>
              </a:ext>
            </a:extLst>
          </p:cNvPr>
          <p:cNvSpPr>
            <a:spLocks noGrp="1"/>
          </p:cNvSpPr>
          <p:nvPr>
            <p:ph type="body" sz="quarter" idx="18" hasCustomPrompt="1"/>
          </p:nvPr>
        </p:nvSpPr>
        <p:spPr>
          <a:xfrm>
            <a:off x="1329644" y="5011129"/>
            <a:ext cx="2687958" cy="266602"/>
          </a:xfrm>
          <a:prstGeom prst="rect">
            <a:avLst/>
          </a:prstGeom>
        </p:spPr>
        <p:txBody>
          <a:bodyPr lIns="72000" tIns="36000" rIns="72000" bIns="36000" anchor="ctr"/>
          <a:lstStyle>
            <a:lvl1pPr marL="0" indent="0" algn="l">
              <a:buNone/>
              <a:defRPr sz="140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s-ES" dirty="0"/>
              <a:t>Teléfono</a:t>
            </a:r>
          </a:p>
        </p:txBody>
      </p:sp>
      <p:sp>
        <p:nvSpPr>
          <p:cNvPr id="46" name="9 Marcador de texto">
            <a:extLst>
              <a:ext uri="{FF2B5EF4-FFF2-40B4-BE49-F238E27FC236}">
                <a16:creationId xmlns:a16="http://schemas.microsoft.com/office/drawing/2014/main" id="{F24ACB1B-5019-4848-9DD4-97445DB7B300}"/>
              </a:ext>
            </a:extLst>
          </p:cNvPr>
          <p:cNvSpPr>
            <a:spLocks noGrp="1"/>
          </p:cNvSpPr>
          <p:nvPr>
            <p:ph type="body" sz="quarter" idx="19" hasCustomPrompt="1"/>
          </p:nvPr>
        </p:nvSpPr>
        <p:spPr>
          <a:xfrm>
            <a:off x="1329644" y="5305243"/>
            <a:ext cx="2687958" cy="266602"/>
          </a:xfrm>
          <a:prstGeom prst="rect">
            <a:avLst/>
          </a:prstGeom>
        </p:spPr>
        <p:txBody>
          <a:bodyPr lIns="72000" tIns="36000" rIns="72000" bIns="36000" anchor="ctr"/>
          <a:lstStyle>
            <a:lvl1pPr marL="0" indent="0" algn="l">
              <a:buNone/>
              <a:defRPr sz="140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s-ES" dirty="0"/>
              <a:t>Móvil</a:t>
            </a:r>
          </a:p>
        </p:txBody>
      </p:sp>
      <p:pic>
        <p:nvPicPr>
          <p:cNvPr id="47" name="Gráfico 46">
            <a:extLst>
              <a:ext uri="{FF2B5EF4-FFF2-40B4-BE49-F238E27FC236}">
                <a16:creationId xmlns:a16="http://schemas.microsoft.com/office/drawing/2014/main" id="{0F3B48DD-072E-4DBD-AE89-D1461AD6FC1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2582" y="4750795"/>
            <a:ext cx="186812" cy="186812"/>
          </a:xfrm>
          <a:prstGeom prst="rect">
            <a:avLst/>
          </a:prstGeom>
        </p:spPr>
      </p:pic>
      <p:pic>
        <p:nvPicPr>
          <p:cNvPr id="48" name="Gráfico 47">
            <a:extLst>
              <a:ext uri="{FF2B5EF4-FFF2-40B4-BE49-F238E27FC236}">
                <a16:creationId xmlns:a16="http://schemas.microsoft.com/office/drawing/2014/main" id="{F2D8E86E-A154-4168-AE93-42A64B890B5C}"/>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42582" y="5058486"/>
            <a:ext cx="186812" cy="186812"/>
          </a:xfrm>
          <a:prstGeom prst="rect">
            <a:avLst/>
          </a:prstGeom>
        </p:spPr>
      </p:pic>
      <p:pic>
        <p:nvPicPr>
          <p:cNvPr id="49" name="Gráfico 48">
            <a:extLst>
              <a:ext uri="{FF2B5EF4-FFF2-40B4-BE49-F238E27FC236}">
                <a16:creationId xmlns:a16="http://schemas.microsoft.com/office/drawing/2014/main" id="{AB9A1AB1-0B68-414F-AF1A-6571BE0C86F3}"/>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43373" y="5360062"/>
            <a:ext cx="186021" cy="186021"/>
          </a:xfrm>
          <a:prstGeom prst="rect">
            <a:avLst/>
          </a:prstGeom>
        </p:spPr>
      </p:pic>
      <p:cxnSp>
        <p:nvCxnSpPr>
          <p:cNvPr id="50" name="Conector recto 49">
            <a:extLst>
              <a:ext uri="{FF2B5EF4-FFF2-40B4-BE49-F238E27FC236}">
                <a16:creationId xmlns:a16="http://schemas.microsoft.com/office/drawing/2014/main" id="{595A8108-C2C4-4776-8534-EE9E6CE4243B}"/>
              </a:ext>
            </a:extLst>
          </p:cNvPr>
          <p:cNvCxnSpPr>
            <a:cxnSpLocks/>
          </p:cNvCxnSpPr>
          <p:nvPr userDrawn="1"/>
        </p:nvCxnSpPr>
        <p:spPr>
          <a:xfrm>
            <a:off x="1071157" y="4642072"/>
            <a:ext cx="3096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6" name="Picture 2">
            <a:extLst>
              <a:ext uri="{FF2B5EF4-FFF2-40B4-BE49-F238E27FC236}">
                <a16:creationId xmlns:a16="http://schemas.microsoft.com/office/drawing/2014/main" id="{2F99859D-42F3-42B4-B063-967708B41ADC}"/>
              </a:ext>
            </a:extLst>
          </p:cNvPr>
          <p:cNvPicPr>
            <a:picLocks noChangeAspect="1" noChangeArrowheads="1"/>
          </p:cNvPicPr>
          <p:nvPr userDrawn="1"/>
        </p:nvPicPr>
        <p:blipFill rotWithShape="1">
          <a:blip r:embed="rId10">
            <a:extLst>
              <a:ext uri="{28A0092B-C50C-407E-A947-70E740481C1C}">
                <a14:useLocalDpi xmlns:a14="http://schemas.microsoft.com/office/drawing/2010/main" val="0"/>
              </a:ext>
            </a:extLst>
          </a:blip>
          <a:srcRect r="66493"/>
          <a:stretch/>
        </p:blipFill>
        <p:spPr bwMode="auto">
          <a:xfrm>
            <a:off x="117436" y="6125399"/>
            <a:ext cx="625346" cy="61894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a:extLst>
              <a:ext uri="{FF2B5EF4-FFF2-40B4-BE49-F238E27FC236}">
                <a16:creationId xmlns:a16="http://schemas.microsoft.com/office/drawing/2014/main" id="{DBE89664-1F34-4CC5-B5DF-207D3CD7A0A2}"/>
              </a:ext>
            </a:extLst>
          </p:cNvPr>
          <p:cNvPicPr>
            <a:picLocks noChangeAspect="1" noChangeArrowheads="1"/>
          </p:cNvPicPr>
          <p:nvPr userDrawn="1"/>
        </p:nvPicPr>
        <p:blipFill rotWithShape="1">
          <a:blip r:embed="rId10">
            <a:extLst>
              <a:ext uri="{28A0092B-C50C-407E-A947-70E740481C1C}">
                <a14:useLocalDpi xmlns:a14="http://schemas.microsoft.com/office/drawing/2010/main" val="0"/>
              </a:ext>
            </a:extLst>
          </a:blip>
          <a:srcRect l="66493"/>
          <a:stretch/>
        </p:blipFill>
        <p:spPr bwMode="auto">
          <a:xfrm>
            <a:off x="1418950" y="6125399"/>
            <a:ext cx="625346" cy="61894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a:extLst>
              <a:ext uri="{FF2B5EF4-FFF2-40B4-BE49-F238E27FC236}">
                <a16:creationId xmlns:a16="http://schemas.microsoft.com/office/drawing/2014/main" id="{4E4E6460-D5BE-4E2E-845E-7988C1547D07}"/>
              </a:ext>
            </a:extLst>
          </p:cNvPr>
          <p:cNvPicPr>
            <a:picLocks noChangeAspect="1" noChangeArrowheads="1"/>
          </p:cNvPicPr>
          <p:nvPr userDrawn="1"/>
        </p:nvPicPr>
        <p:blipFill rotWithShape="1">
          <a:blip r:embed="rId10">
            <a:extLst>
              <a:ext uri="{28A0092B-C50C-407E-A947-70E740481C1C}">
                <a14:useLocalDpi xmlns:a14="http://schemas.microsoft.com/office/drawing/2010/main" val="0"/>
              </a:ext>
            </a:extLst>
          </a:blip>
          <a:srcRect l="32986" r="33507"/>
          <a:stretch/>
        </p:blipFill>
        <p:spPr bwMode="auto">
          <a:xfrm>
            <a:off x="2069706" y="6125399"/>
            <a:ext cx="625346" cy="61894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Certificación ISO 27001 de Seguridad de la Información - Panel Sistemas">
            <a:extLst>
              <a:ext uri="{FF2B5EF4-FFF2-40B4-BE49-F238E27FC236}">
                <a16:creationId xmlns:a16="http://schemas.microsoft.com/office/drawing/2014/main" id="{140678CA-E39D-48B6-BA54-514D57A1AF4F}"/>
              </a:ext>
            </a:extLst>
          </p:cNvPr>
          <p:cNvPicPr>
            <a:picLocks noChangeAspect="1" noChangeArrowheads="1"/>
          </p:cNvPicPr>
          <p:nvPr userDrawn="1"/>
        </p:nvPicPr>
        <p:blipFill rotWithShape="1">
          <a:blip r:embed="rId11">
            <a:extLst>
              <a:ext uri="{28A0092B-C50C-407E-A947-70E740481C1C}">
                <a14:useLocalDpi xmlns:a14="http://schemas.microsoft.com/office/drawing/2010/main" val="0"/>
              </a:ext>
            </a:extLst>
          </a:blip>
          <a:srcRect b="12067"/>
          <a:stretch/>
        </p:blipFill>
        <p:spPr bwMode="auto">
          <a:xfrm>
            <a:off x="768193" y="6125399"/>
            <a:ext cx="625346" cy="618944"/>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1">
            <a:extLst>
              <a:ext uri="{FF2B5EF4-FFF2-40B4-BE49-F238E27FC236}">
                <a16:creationId xmlns:a16="http://schemas.microsoft.com/office/drawing/2014/main" id="{16F2F6B8-EF35-425C-9837-9058AB4B7D57}"/>
              </a:ext>
            </a:extLst>
          </p:cNvPr>
          <p:cNvSpPr>
            <a:spLocks noChangeArrowheads="1"/>
          </p:cNvSpPr>
          <p:nvPr userDrawn="1"/>
        </p:nvSpPr>
        <p:spPr bwMode="auto">
          <a:xfrm>
            <a:off x="9909378" y="6660538"/>
            <a:ext cx="2268000" cy="197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3327" tIns="44436" rIns="33327" bIns="44436"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 sz="700" b="0" i="0" u="none" strike="noStrike" kern="1600" cap="none" spc="0" normalizeH="0" baseline="0" dirty="0">
                <a:ln>
                  <a:noFill/>
                </a:ln>
                <a:solidFill>
                  <a:schemeClr val="bg1"/>
                </a:solidFill>
                <a:effectLst/>
                <a:cs typeface="Arial" pitchFamily="34" charset="0"/>
              </a:rPr>
              <a:t>Copyright (c) Euro-Funding 2022. </a:t>
            </a:r>
            <a:r>
              <a:rPr kumimoji="0" lang="en-US" altLang="es-ES" sz="700" b="0" i="0" u="none" strike="noStrike" kern="1600" cap="none" spc="0" normalizeH="0" baseline="0" noProof="0" dirty="0">
                <a:ln>
                  <a:noFill/>
                </a:ln>
                <a:solidFill>
                  <a:schemeClr val="bg1"/>
                </a:solidFill>
                <a:effectLst/>
                <a:cs typeface="Arial" pitchFamily="34" charset="0"/>
              </a:rPr>
              <a:t>All Rights Reserved </a:t>
            </a:r>
            <a:endParaRPr kumimoji="0" lang="en-US" altLang="es-ES" sz="1400" b="0" i="0" u="none" strike="noStrike" kern="1600" cap="none" spc="0" normalizeH="0" baseline="0" noProof="0" dirty="0">
              <a:ln>
                <a:noFill/>
              </a:ln>
              <a:solidFill>
                <a:schemeClr val="bg1"/>
              </a:solidFill>
              <a:effectLst/>
              <a:cs typeface="Arial" pitchFamily="34" charset="0"/>
            </a:endParaRPr>
          </a:p>
        </p:txBody>
      </p:sp>
    </p:spTree>
    <p:extLst>
      <p:ext uri="{BB962C8B-B14F-4D97-AF65-F5344CB8AC3E}">
        <p14:creationId xmlns:p14="http://schemas.microsoft.com/office/powerpoint/2010/main" val="3859809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ortadilla con subtitulo">
    <p:spTree>
      <p:nvGrpSpPr>
        <p:cNvPr id="1" name=""/>
        <p:cNvGrpSpPr/>
        <p:nvPr/>
      </p:nvGrpSpPr>
      <p:grpSpPr>
        <a:xfrm>
          <a:off x="0" y="0"/>
          <a:ext cx="0" cy="0"/>
          <a:chOff x="0" y="0"/>
          <a:chExt cx="0" cy="0"/>
        </a:xfrm>
      </p:grpSpPr>
      <p:sp>
        <p:nvSpPr>
          <p:cNvPr id="101" name="Forma libre: forma 100">
            <a:extLst>
              <a:ext uri="{FF2B5EF4-FFF2-40B4-BE49-F238E27FC236}">
                <a16:creationId xmlns:a16="http://schemas.microsoft.com/office/drawing/2014/main" id="{78BE5608-087E-4CAB-A473-BFB1DE79A0A8}"/>
              </a:ext>
            </a:extLst>
          </p:cNvPr>
          <p:cNvSpPr/>
          <p:nvPr userDrawn="1"/>
        </p:nvSpPr>
        <p:spPr>
          <a:xfrm>
            <a:off x="-2" y="-2"/>
            <a:ext cx="5705014" cy="6860384"/>
          </a:xfrm>
          <a:custGeom>
            <a:avLst/>
            <a:gdLst>
              <a:gd name="connsiteX0" fmla="*/ 0 w 5705014"/>
              <a:gd name="connsiteY0" fmla="*/ 2 h 6858002"/>
              <a:gd name="connsiteX1" fmla="*/ 1013947 w 5705014"/>
              <a:gd name="connsiteY1" fmla="*/ 2 h 6858002"/>
              <a:gd name="connsiteX2" fmla="*/ 1013947 w 5705014"/>
              <a:gd name="connsiteY2" fmla="*/ 6858002 h 6858002"/>
              <a:gd name="connsiteX3" fmla="*/ 0 w 5705014"/>
              <a:gd name="connsiteY3" fmla="*/ 6858002 h 6858002"/>
              <a:gd name="connsiteX4" fmla="*/ 1013948 w 5705014"/>
              <a:gd name="connsiteY4" fmla="*/ 0 h 6858002"/>
              <a:gd name="connsiteX5" fmla="*/ 2006194 w 5705014"/>
              <a:gd name="connsiteY5" fmla="*/ 0 h 6858002"/>
              <a:gd name="connsiteX6" fmla="*/ 2006194 w 5705014"/>
              <a:gd name="connsiteY6" fmla="*/ 1 h 6858002"/>
              <a:gd name="connsiteX7" fmla="*/ 5705014 w 5705014"/>
              <a:gd name="connsiteY7" fmla="*/ 1 h 6858002"/>
              <a:gd name="connsiteX8" fmla="*/ 5705014 w 5705014"/>
              <a:gd name="connsiteY8" fmla="*/ 7389 h 6858002"/>
              <a:gd name="connsiteX9" fmla="*/ 2266491 w 5705014"/>
              <a:gd name="connsiteY9" fmla="*/ 3445913 h 6858002"/>
              <a:gd name="connsiteX10" fmla="*/ 5678580 w 5705014"/>
              <a:gd name="connsiteY10" fmla="*/ 6858002 h 6858002"/>
              <a:gd name="connsiteX11" fmla="*/ 2006194 w 5705014"/>
              <a:gd name="connsiteY11" fmla="*/ 6858002 h 6858002"/>
              <a:gd name="connsiteX12" fmla="*/ 1013948 w 5705014"/>
              <a:gd name="connsiteY12" fmla="*/ 6858002 h 6858002"/>
              <a:gd name="connsiteX0" fmla="*/ 0 w 5705014"/>
              <a:gd name="connsiteY0" fmla="*/ 2 h 6858002"/>
              <a:gd name="connsiteX1" fmla="*/ 1013947 w 5705014"/>
              <a:gd name="connsiteY1" fmla="*/ 2 h 6858002"/>
              <a:gd name="connsiteX2" fmla="*/ 1013947 w 5705014"/>
              <a:gd name="connsiteY2" fmla="*/ 6858002 h 6858002"/>
              <a:gd name="connsiteX3" fmla="*/ 0 w 5705014"/>
              <a:gd name="connsiteY3" fmla="*/ 6858002 h 6858002"/>
              <a:gd name="connsiteX4" fmla="*/ 0 w 5705014"/>
              <a:gd name="connsiteY4" fmla="*/ 2 h 6858002"/>
              <a:gd name="connsiteX5" fmla="*/ 1013948 w 5705014"/>
              <a:gd name="connsiteY5" fmla="*/ 0 h 6858002"/>
              <a:gd name="connsiteX6" fmla="*/ 2006194 w 5705014"/>
              <a:gd name="connsiteY6" fmla="*/ 0 h 6858002"/>
              <a:gd name="connsiteX7" fmla="*/ 2006194 w 5705014"/>
              <a:gd name="connsiteY7" fmla="*/ 1 h 6858002"/>
              <a:gd name="connsiteX8" fmla="*/ 5705014 w 5705014"/>
              <a:gd name="connsiteY8" fmla="*/ 1 h 6858002"/>
              <a:gd name="connsiteX9" fmla="*/ 5705014 w 5705014"/>
              <a:gd name="connsiteY9" fmla="*/ 7389 h 6858002"/>
              <a:gd name="connsiteX10" fmla="*/ 2252203 w 5705014"/>
              <a:gd name="connsiteY10" fmla="*/ 3443531 h 6858002"/>
              <a:gd name="connsiteX11" fmla="*/ 5678580 w 5705014"/>
              <a:gd name="connsiteY11" fmla="*/ 6858002 h 6858002"/>
              <a:gd name="connsiteX12" fmla="*/ 2006194 w 5705014"/>
              <a:gd name="connsiteY12" fmla="*/ 6858002 h 6858002"/>
              <a:gd name="connsiteX13" fmla="*/ 1013948 w 5705014"/>
              <a:gd name="connsiteY13" fmla="*/ 6858002 h 6858002"/>
              <a:gd name="connsiteX14" fmla="*/ 1013948 w 5705014"/>
              <a:gd name="connsiteY14" fmla="*/ 0 h 6858002"/>
              <a:gd name="connsiteX0" fmla="*/ 0 w 5705014"/>
              <a:gd name="connsiteY0" fmla="*/ 2 h 6858002"/>
              <a:gd name="connsiteX1" fmla="*/ 1013947 w 5705014"/>
              <a:gd name="connsiteY1" fmla="*/ 2 h 6858002"/>
              <a:gd name="connsiteX2" fmla="*/ 1013947 w 5705014"/>
              <a:gd name="connsiteY2" fmla="*/ 6858002 h 6858002"/>
              <a:gd name="connsiteX3" fmla="*/ 0 w 5705014"/>
              <a:gd name="connsiteY3" fmla="*/ 6858002 h 6858002"/>
              <a:gd name="connsiteX4" fmla="*/ 0 w 5705014"/>
              <a:gd name="connsiteY4" fmla="*/ 2 h 6858002"/>
              <a:gd name="connsiteX5" fmla="*/ 1013948 w 5705014"/>
              <a:gd name="connsiteY5" fmla="*/ 0 h 6858002"/>
              <a:gd name="connsiteX6" fmla="*/ 2006194 w 5705014"/>
              <a:gd name="connsiteY6" fmla="*/ 0 h 6858002"/>
              <a:gd name="connsiteX7" fmla="*/ 2006194 w 5705014"/>
              <a:gd name="connsiteY7" fmla="*/ 1 h 6858002"/>
              <a:gd name="connsiteX8" fmla="*/ 5705014 w 5705014"/>
              <a:gd name="connsiteY8" fmla="*/ 1 h 6858002"/>
              <a:gd name="connsiteX9" fmla="*/ 5693108 w 5705014"/>
              <a:gd name="connsiteY9" fmla="*/ 246 h 6858002"/>
              <a:gd name="connsiteX10" fmla="*/ 2252203 w 5705014"/>
              <a:gd name="connsiteY10" fmla="*/ 3443531 h 6858002"/>
              <a:gd name="connsiteX11" fmla="*/ 5678580 w 5705014"/>
              <a:gd name="connsiteY11" fmla="*/ 6858002 h 6858002"/>
              <a:gd name="connsiteX12" fmla="*/ 2006194 w 5705014"/>
              <a:gd name="connsiteY12" fmla="*/ 6858002 h 6858002"/>
              <a:gd name="connsiteX13" fmla="*/ 1013948 w 5705014"/>
              <a:gd name="connsiteY13" fmla="*/ 6858002 h 6858002"/>
              <a:gd name="connsiteX14" fmla="*/ 1013948 w 5705014"/>
              <a:gd name="connsiteY14" fmla="*/ 0 h 6858002"/>
              <a:gd name="connsiteX0" fmla="*/ 0 w 5705014"/>
              <a:gd name="connsiteY0" fmla="*/ 2 h 6858002"/>
              <a:gd name="connsiteX1" fmla="*/ 1013947 w 5705014"/>
              <a:gd name="connsiteY1" fmla="*/ 2 h 6858002"/>
              <a:gd name="connsiteX2" fmla="*/ 1013947 w 5705014"/>
              <a:gd name="connsiteY2" fmla="*/ 6858002 h 6858002"/>
              <a:gd name="connsiteX3" fmla="*/ 0 w 5705014"/>
              <a:gd name="connsiteY3" fmla="*/ 6858002 h 6858002"/>
              <a:gd name="connsiteX4" fmla="*/ 0 w 5705014"/>
              <a:gd name="connsiteY4" fmla="*/ 2 h 6858002"/>
              <a:gd name="connsiteX5" fmla="*/ 1013948 w 5705014"/>
              <a:gd name="connsiteY5" fmla="*/ 0 h 6858002"/>
              <a:gd name="connsiteX6" fmla="*/ 2006194 w 5705014"/>
              <a:gd name="connsiteY6" fmla="*/ 0 h 6858002"/>
              <a:gd name="connsiteX7" fmla="*/ 2006194 w 5705014"/>
              <a:gd name="connsiteY7" fmla="*/ 1 h 6858002"/>
              <a:gd name="connsiteX8" fmla="*/ 5705014 w 5705014"/>
              <a:gd name="connsiteY8" fmla="*/ 1 h 6858002"/>
              <a:gd name="connsiteX9" fmla="*/ 5693108 w 5705014"/>
              <a:gd name="connsiteY9" fmla="*/ 246 h 6858002"/>
              <a:gd name="connsiteX10" fmla="*/ 2252203 w 5705014"/>
              <a:gd name="connsiteY10" fmla="*/ 3443531 h 6858002"/>
              <a:gd name="connsiteX11" fmla="*/ 5678580 w 5705014"/>
              <a:gd name="connsiteY11" fmla="*/ 6855621 h 6858002"/>
              <a:gd name="connsiteX12" fmla="*/ 2006194 w 5705014"/>
              <a:gd name="connsiteY12" fmla="*/ 6858002 h 6858002"/>
              <a:gd name="connsiteX13" fmla="*/ 1013948 w 5705014"/>
              <a:gd name="connsiteY13" fmla="*/ 6858002 h 6858002"/>
              <a:gd name="connsiteX14" fmla="*/ 1013948 w 5705014"/>
              <a:gd name="connsiteY14" fmla="*/ 0 h 6858002"/>
              <a:gd name="connsiteX0" fmla="*/ 0 w 5705014"/>
              <a:gd name="connsiteY0" fmla="*/ 2 h 6860384"/>
              <a:gd name="connsiteX1" fmla="*/ 1013947 w 5705014"/>
              <a:gd name="connsiteY1" fmla="*/ 2 h 6860384"/>
              <a:gd name="connsiteX2" fmla="*/ 1013947 w 5705014"/>
              <a:gd name="connsiteY2" fmla="*/ 6858002 h 6860384"/>
              <a:gd name="connsiteX3" fmla="*/ 0 w 5705014"/>
              <a:gd name="connsiteY3" fmla="*/ 6858002 h 6860384"/>
              <a:gd name="connsiteX4" fmla="*/ 0 w 5705014"/>
              <a:gd name="connsiteY4" fmla="*/ 2 h 6860384"/>
              <a:gd name="connsiteX5" fmla="*/ 1013948 w 5705014"/>
              <a:gd name="connsiteY5" fmla="*/ 0 h 6860384"/>
              <a:gd name="connsiteX6" fmla="*/ 2006194 w 5705014"/>
              <a:gd name="connsiteY6" fmla="*/ 0 h 6860384"/>
              <a:gd name="connsiteX7" fmla="*/ 2006194 w 5705014"/>
              <a:gd name="connsiteY7" fmla="*/ 1 h 6860384"/>
              <a:gd name="connsiteX8" fmla="*/ 5705014 w 5705014"/>
              <a:gd name="connsiteY8" fmla="*/ 1 h 6860384"/>
              <a:gd name="connsiteX9" fmla="*/ 5693108 w 5705014"/>
              <a:gd name="connsiteY9" fmla="*/ 246 h 6860384"/>
              <a:gd name="connsiteX10" fmla="*/ 2252203 w 5705014"/>
              <a:gd name="connsiteY10" fmla="*/ 3443531 h 6860384"/>
              <a:gd name="connsiteX11" fmla="*/ 5685724 w 5705014"/>
              <a:gd name="connsiteY11" fmla="*/ 6860384 h 6860384"/>
              <a:gd name="connsiteX12" fmla="*/ 2006194 w 5705014"/>
              <a:gd name="connsiteY12" fmla="*/ 6858002 h 6860384"/>
              <a:gd name="connsiteX13" fmla="*/ 1013948 w 5705014"/>
              <a:gd name="connsiteY13" fmla="*/ 6858002 h 6860384"/>
              <a:gd name="connsiteX14" fmla="*/ 1013948 w 5705014"/>
              <a:gd name="connsiteY14" fmla="*/ 0 h 686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05014" h="6860384">
                <a:moveTo>
                  <a:pt x="0" y="2"/>
                </a:moveTo>
                <a:lnTo>
                  <a:pt x="1013947" y="2"/>
                </a:lnTo>
                <a:lnTo>
                  <a:pt x="1013947" y="6858002"/>
                </a:lnTo>
                <a:lnTo>
                  <a:pt x="0" y="6858002"/>
                </a:lnTo>
                <a:lnTo>
                  <a:pt x="0" y="2"/>
                </a:lnTo>
                <a:close/>
                <a:moveTo>
                  <a:pt x="1013948" y="0"/>
                </a:moveTo>
                <a:lnTo>
                  <a:pt x="2006194" y="0"/>
                </a:lnTo>
                <a:lnTo>
                  <a:pt x="2006194" y="1"/>
                </a:lnTo>
                <a:lnTo>
                  <a:pt x="5705014" y="1"/>
                </a:lnTo>
                <a:lnTo>
                  <a:pt x="5693108" y="246"/>
                </a:lnTo>
                <a:lnTo>
                  <a:pt x="2252203" y="3443531"/>
                </a:lnTo>
                <a:lnTo>
                  <a:pt x="5685724" y="6860384"/>
                </a:lnTo>
                <a:lnTo>
                  <a:pt x="2006194" y="6858002"/>
                </a:lnTo>
                <a:lnTo>
                  <a:pt x="1013948" y="6858002"/>
                </a:lnTo>
                <a:lnTo>
                  <a:pt x="1013948" y="0"/>
                </a:lnTo>
                <a:close/>
              </a:path>
            </a:pathLst>
          </a:custGeom>
          <a:gradFill flip="none" rotWithShape="1">
            <a:gsLst>
              <a:gs pos="15000">
                <a:srgbClr val="0D829B"/>
              </a:gs>
              <a:gs pos="0">
                <a:schemeClr val="accent5"/>
              </a:gs>
              <a:gs pos="100000">
                <a:srgbClr val="26358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s-ES" sz="1400">
              <a:latin typeface="Verdana" panose="020B0604030504040204" pitchFamily="34" charset="0"/>
              <a:ea typeface="Verdana" panose="020B0604030504040204" pitchFamily="34" charset="0"/>
            </a:endParaRPr>
          </a:p>
        </p:txBody>
      </p:sp>
      <p:sp>
        <p:nvSpPr>
          <p:cNvPr id="2" name="Título 1">
            <a:extLst>
              <a:ext uri="{FF2B5EF4-FFF2-40B4-BE49-F238E27FC236}">
                <a16:creationId xmlns:a16="http://schemas.microsoft.com/office/drawing/2014/main" id="{A6090D39-CB88-4303-8775-29EA955E7690}"/>
              </a:ext>
            </a:extLst>
          </p:cNvPr>
          <p:cNvSpPr>
            <a:spLocks noGrp="1"/>
          </p:cNvSpPr>
          <p:nvPr>
            <p:ph type="title"/>
          </p:nvPr>
        </p:nvSpPr>
        <p:spPr>
          <a:xfrm>
            <a:off x="4522368" y="2324498"/>
            <a:ext cx="6348265" cy="1142602"/>
          </a:xfrm>
        </p:spPr>
        <p:txBody>
          <a:bodyPr wrap="square" anchor="b" anchorCtr="0">
            <a:spAutoFit/>
          </a:bodyPr>
          <a:lstStyle>
            <a:lvl1pPr>
              <a:defRPr lang="es-ES" sz="3600" b="0" kern="1200" dirty="0">
                <a:solidFill>
                  <a:schemeClr val="accent4"/>
                </a:solidFill>
                <a:latin typeface="+mj-lt"/>
                <a:ea typeface="+mj-ea"/>
                <a:cs typeface="+mj-cs"/>
              </a:defRPr>
            </a:lvl1pPr>
          </a:lstStyle>
          <a:p>
            <a:r>
              <a:rPr lang="es-ES"/>
              <a:t>Haga clic para modificar el estilo de título del patrón</a:t>
            </a:r>
            <a:endParaRPr lang="es-ES" dirty="0"/>
          </a:p>
        </p:txBody>
      </p:sp>
      <p:sp>
        <p:nvSpPr>
          <p:cNvPr id="7" name="Rectángulo 6">
            <a:extLst>
              <a:ext uri="{FF2B5EF4-FFF2-40B4-BE49-F238E27FC236}">
                <a16:creationId xmlns:a16="http://schemas.microsoft.com/office/drawing/2014/main" id="{BADE8A56-C961-4A2B-A9EE-8FA33B4FA8AE}"/>
              </a:ext>
            </a:extLst>
          </p:cNvPr>
          <p:cNvSpPr/>
          <p:nvPr userDrawn="1"/>
        </p:nvSpPr>
        <p:spPr>
          <a:xfrm rot="2700000">
            <a:off x="3264000" y="997927"/>
            <a:ext cx="4870262" cy="4883458"/>
          </a:xfrm>
          <a:custGeom>
            <a:avLst/>
            <a:gdLst>
              <a:gd name="connsiteX0" fmla="*/ 0 w 5536771"/>
              <a:gd name="connsiteY0" fmla="*/ 0 h 5536771"/>
              <a:gd name="connsiteX1" fmla="*/ 5536771 w 5536771"/>
              <a:gd name="connsiteY1" fmla="*/ 0 h 5536771"/>
              <a:gd name="connsiteX2" fmla="*/ 5536771 w 5536771"/>
              <a:gd name="connsiteY2" fmla="*/ 5536771 h 5536771"/>
              <a:gd name="connsiteX3" fmla="*/ 0 w 5536771"/>
              <a:gd name="connsiteY3" fmla="*/ 5536771 h 5536771"/>
              <a:gd name="connsiteX4" fmla="*/ 0 w 5536771"/>
              <a:gd name="connsiteY4" fmla="*/ 0 h 5536771"/>
              <a:gd name="connsiteX0" fmla="*/ 0 w 5536771"/>
              <a:gd name="connsiteY0" fmla="*/ 0 h 5536771"/>
              <a:gd name="connsiteX1" fmla="*/ 5536771 w 5536771"/>
              <a:gd name="connsiteY1" fmla="*/ 5536771 h 5536771"/>
              <a:gd name="connsiteX2" fmla="*/ 0 w 5536771"/>
              <a:gd name="connsiteY2" fmla="*/ 5536771 h 5536771"/>
              <a:gd name="connsiteX3" fmla="*/ 0 w 5536771"/>
              <a:gd name="connsiteY3" fmla="*/ 0 h 5536771"/>
              <a:gd name="connsiteX0" fmla="*/ 0 w 5536771"/>
              <a:gd name="connsiteY0" fmla="*/ 0 h 5536771"/>
              <a:gd name="connsiteX1" fmla="*/ 2247699 w 5536771"/>
              <a:gd name="connsiteY1" fmla="*/ 2259368 h 5536771"/>
              <a:gd name="connsiteX2" fmla="*/ 5536771 w 5536771"/>
              <a:gd name="connsiteY2" fmla="*/ 5536771 h 5536771"/>
              <a:gd name="connsiteX3" fmla="*/ 0 w 5536771"/>
              <a:gd name="connsiteY3" fmla="*/ 5536771 h 5536771"/>
              <a:gd name="connsiteX4" fmla="*/ 0 w 5536771"/>
              <a:gd name="connsiteY4" fmla="*/ 0 h 5536771"/>
              <a:gd name="connsiteX0" fmla="*/ 2247699 w 5536771"/>
              <a:gd name="connsiteY0" fmla="*/ 2259368 h 5536771"/>
              <a:gd name="connsiteX1" fmla="*/ 5536771 w 5536771"/>
              <a:gd name="connsiteY1" fmla="*/ 5536771 h 5536771"/>
              <a:gd name="connsiteX2" fmla="*/ 0 w 5536771"/>
              <a:gd name="connsiteY2" fmla="*/ 5536771 h 5536771"/>
              <a:gd name="connsiteX3" fmla="*/ 0 w 5536771"/>
              <a:gd name="connsiteY3" fmla="*/ 0 h 5536771"/>
              <a:gd name="connsiteX4" fmla="*/ 2339139 w 5536771"/>
              <a:gd name="connsiteY4" fmla="*/ 2350808 h 5536771"/>
              <a:gd name="connsiteX0" fmla="*/ 5536771 w 5536771"/>
              <a:gd name="connsiteY0" fmla="*/ 5536771 h 5536771"/>
              <a:gd name="connsiteX1" fmla="*/ 0 w 5536771"/>
              <a:gd name="connsiteY1" fmla="*/ 5536771 h 5536771"/>
              <a:gd name="connsiteX2" fmla="*/ 0 w 5536771"/>
              <a:gd name="connsiteY2" fmla="*/ 0 h 5536771"/>
              <a:gd name="connsiteX3" fmla="*/ 2339139 w 5536771"/>
              <a:gd name="connsiteY3" fmla="*/ 2350808 h 5536771"/>
              <a:gd name="connsiteX0" fmla="*/ 5536771 w 5536771"/>
              <a:gd name="connsiteY0" fmla="*/ 5536771 h 5536771"/>
              <a:gd name="connsiteX1" fmla="*/ 0 w 5536771"/>
              <a:gd name="connsiteY1" fmla="*/ 5536771 h 5536771"/>
              <a:gd name="connsiteX2" fmla="*/ 0 w 5536771"/>
              <a:gd name="connsiteY2" fmla="*/ 0 h 5536771"/>
              <a:gd name="connsiteX0" fmla="*/ 4876997 w 4876997"/>
              <a:gd name="connsiteY0" fmla="*/ 5549965 h 5549965"/>
              <a:gd name="connsiteX1" fmla="*/ 0 w 4876997"/>
              <a:gd name="connsiteY1" fmla="*/ 5536771 h 5549965"/>
              <a:gd name="connsiteX2" fmla="*/ 0 w 4876997"/>
              <a:gd name="connsiteY2" fmla="*/ 0 h 5549965"/>
              <a:gd name="connsiteX0" fmla="*/ 4868017 w 4868017"/>
              <a:gd name="connsiteY0" fmla="*/ 5523024 h 5536771"/>
              <a:gd name="connsiteX1" fmla="*/ 0 w 4868017"/>
              <a:gd name="connsiteY1" fmla="*/ 5536771 h 5536771"/>
              <a:gd name="connsiteX2" fmla="*/ 0 w 4868017"/>
              <a:gd name="connsiteY2" fmla="*/ 0 h 5536771"/>
              <a:gd name="connsiteX0" fmla="*/ 4870262 w 4870262"/>
              <a:gd name="connsiteY0" fmla="*/ 4856240 h 4869987"/>
              <a:gd name="connsiteX1" fmla="*/ 2245 w 4870262"/>
              <a:gd name="connsiteY1" fmla="*/ 4869987 h 4869987"/>
              <a:gd name="connsiteX2" fmla="*/ 0 w 4870262"/>
              <a:gd name="connsiteY2" fmla="*/ 0 h 4869987"/>
              <a:gd name="connsiteX0" fmla="*/ 4870262 w 4870262"/>
              <a:gd name="connsiteY0" fmla="*/ 4869711 h 4883458"/>
              <a:gd name="connsiteX1" fmla="*/ 2245 w 4870262"/>
              <a:gd name="connsiteY1" fmla="*/ 4883458 h 4883458"/>
              <a:gd name="connsiteX2" fmla="*/ 0 w 4870262"/>
              <a:gd name="connsiteY2" fmla="*/ 0 h 4883458"/>
            </a:gdLst>
            <a:ahLst/>
            <a:cxnLst>
              <a:cxn ang="0">
                <a:pos x="connsiteX0" y="connsiteY0"/>
              </a:cxn>
              <a:cxn ang="0">
                <a:pos x="connsiteX1" y="connsiteY1"/>
              </a:cxn>
              <a:cxn ang="0">
                <a:pos x="connsiteX2" y="connsiteY2"/>
              </a:cxn>
            </a:cxnLst>
            <a:rect l="l" t="t" r="r" b="b"/>
            <a:pathLst>
              <a:path w="4870262" h="4883458">
                <a:moveTo>
                  <a:pt x="4870262" y="4869711"/>
                </a:moveTo>
                <a:lnTo>
                  <a:pt x="2245" y="4883458"/>
                </a:lnTo>
                <a:cubicBezTo>
                  <a:pt x="1497" y="3260129"/>
                  <a:pt x="748" y="1623329"/>
                  <a:pt x="0" y="0"/>
                </a:cubicBezTo>
              </a:path>
            </a:pathLst>
          </a:cu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noFill/>
              </a:rPr>
              <a:t>a</a:t>
            </a:r>
          </a:p>
        </p:txBody>
      </p:sp>
      <p:pic>
        <p:nvPicPr>
          <p:cNvPr id="150" name="Imagen 149" descr="Imagen que contiene Patrón de fondo&#10;&#10;Descripción generada automáticamente">
            <a:extLst>
              <a:ext uri="{FF2B5EF4-FFF2-40B4-BE49-F238E27FC236}">
                <a16:creationId xmlns:a16="http://schemas.microsoft.com/office/drawing/2014/main" id="{4B9E73F1-FAC9-45D1-B805-19B832B08A3E}"/>
              </a:ext>
            </a:extLst>
          </p:cNvPr>
          <p:cNvPicPr>
            <a:picLocks noChangeAspect="1"/>
          </p:cNvPicPr>
          <p:nvPr userDrawn="1"/>
        </p:nvPicPr>
        <p:blipFill rotWithShape="1">
          <a:blip r:embed="rId2">
            <a:alphaModFix amt="26000"/>
            <a:extLst>
              <a:ext uri="{28A0092B-C50C-407E-A947-70E740481C1C}">
                <a14:useLocalDpi xmlns:a14="http://schemas.microsoft.com/office/drawing/2010/main" val="0"/>
              </a:ext>
            </a:extLst>
          </a:blip>
          <a:srcRect l="5840"/>
          <a:stretch/>
        </p:blipFill>
        <p:spPr>
          <a:xfrm>
            <a:off x="-3" y="158212"/>
            <a:ext cx="4799021" cy="6541575"/>
          </a:xfrm>
          <a:prstGeom prst="rect">
            <a:avLst/>
          </a:prstGeom>
        </p:spPr>
      </p:pic>
      <p:sp>
        <p:nvSpPr>
          <p:cNvPr id="154" name="Subtítulo 2">
            <a:extLst>
              <a:ext uri="{FF2B5EF4-FFF2-40B4-BE49-F238E27FC236}">
                <a16:creationId xmlns:a16="http://schemas.microsoft.com/office/drawing/2014/main" id="{C156F86A-EE59-4099-8A5E-541AA2523FD8}"/>
              </a:ext>
            </a:extLst>
          </p:cNvPr>
          <p:cNvSpPr>
            <a:spLocks noGrp="1"/>
          </p:cNvSpPr>
          <p:nvPr>
            <p:ph type="subTitle" idx="1"/>
          </p:nvPr>
        </p:nvSpPr>
        <p:spPr>
          <a:xfrm>
            <a:off x="4518776" y="3514003"/>
            <a:ext cx="6348265" cy="341632"/>
          </a:xfrm>
        </p:spPr>
        <p:txBody>
          <a:bodyPr wrap="square">
            <a:spAutoFit/>
          </a:bodyPr>
          <a:lstStyle>
            <a:lvl1pPr marL="0" indent="0" algn="l">
              <a:buNone/>
              <a:defRPr sz="18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S" dirty="0"/>
          </a:p>
        </p:txBody>
      </p:sp>
      <p:pic>
        <p:nvPicPr>
          <p:cNvPr id="5" name="Imagen 4" descr="Logotipo&#10;&#10;Descripción generada automáticamente con confianza baja">
            <a:extLst>
              <a:ext uri="{FF2B5EF4-FFF2-40B4-BE49-F238E27FC236}">
                <a16:creationId xmlns:a16="http://schemas.microsoft.com/office/drawing/2014/main" id="{514C4E9D-AB80-4D57-975C-91A83504FB7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3301" y="5736182"/>
            <a:ext cx="817200" cy="817200"/>
          </a:xfrm>
          <a:prstGeom prst="rect">
            <a:avLst/>
          </a:prstGeom>
        </p:spPr>
      </p:pic>
    </p:spTree>
    <p:extLst>
      <p:ext uri="{BB962C8B-B14F-4D97-AF65-F5344CB8AC3E}">
        <p14:creationId xmlns:p14="http://schemas.microsoft.com/office/powerpoint/2010/main" val="3027766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ortadilla sin subtitulo">
    <p:spTree>
      <p:nvGrpSpPr>
        <p:cNvPr id="1" name=""/>
        <p:cNvGrpSpPr/>
        <p:nvPr/>
      </p:nvGrpSpPr>
      <p:grpSpPr>
        <a:xfrm>
          <a:off x="0" y="0"/>
          <a:ext cx="0" cy="0"/>
          <a:chOff x="0" y="0"/>
          <a:chExt cx="0" cy="0"/>
        </a:xfrm>
      </p:grpSpPr>
      <p:sp>
        <p:nvSpPr>
          <p:cNvPr id="8" name="Forma libre: forma 7">
            <a:extLst>
              <a:ext uri="{FF2B5EF4-FFF2-40B4-BE49-F238E27FC236}">
                <a16:creationId xmlns:a16="http://schemas.microsoft.com/office/drawing/2014/main" id="{30E602AE-4DD8-41AB-B040-F3E2613A43F8}"/>
              </a:ext>
            </a:extLst>
          </p:cNvPr>
          <p:cNvSpPr/>
          <p:nvPr userDrawn="1"/>
        </p:nvSpPr>
        <p:spPr>
          <a:xfrm>
            <a:off x="-6352" y="-2"/>
            <a:ext cx="5711364" cy="6861177"/>
          </a:xfrm>
          <a:custGeom>
            <a:avLst/>
            <a:gdLst>
              <a:gd name="connsiteX0" fmla="*/ 0 w 5705014"/>
              <a:gd name="connsiteY0" fmla="*/ 2 h 6858002"/>
              <a:gd name="connsiteX1" fmla="*/ 1013947 w 5705014"/>
              <a:gd name="connsiteY1" fmla="*/ 2 h 6858002"/>
              <a:gd name="connsiteX2" fmla="*/ 1013947 w 5705014"/>
              <a:gd name="connsiteY2" fmla="*/ 6858002 h 6858002"/>
              <a:gd name="connsiteX3" fmla="*/ 0 w 5705014"/>
              <a:gd name="connsiteY3" fmla="*/ 6858002 h 6858002"/>
              <a:gd name="connsiteX4" fmla="*/ 1013948 w 5705014"/>
              <a:gd name="connsiteY4" fmla="*/ 0 h 6858002"/>
              <a:gd name="connsiteX5" fmla="*/ 2006194 w 5705014"/>
              <a:gd name="connsiteY5" fmla="*/ 0 h 6858002"/>
              <a:gd name="connsiteX6" fmla="*/ 2006194 w 5705014"/>
              <a:gd name="connsiteY6" fmla="*/ 1 h 6858002"/>
              <a:gd name="connsiteX7" fmla="*/ 5705014 w 5705014"/>
              <a:gd name="connsiteY7" fmla="*/ 1 h 6858002"/>
              <a:gd name="connsiteX8" fmla="*/ 5705014 w 5705014"/>
              <a:gd name="connsiteY8" fmla="*/ 7389 h 6858002"/>
              <a:gd name="connsiteX9" fmla="*/ 2266491 w 5705014"/>
              <a:gd name="connsiteY9" fmla="*/ 3445913 h 6858002"/>
              <a:gd name="connsiteX10" fmla="*/ 5678580 w 5705014"/>
              <a:gd name="connsiteY10" fmla="*/ 6858002 h 6858002"/>
              <a:gd name="connsiteX11" fmla="*/ 2006194 w 5705014"/>
              <a:gd name="connsiteY11" fmla="*/ 6858002 h 6858002"/>
              <a:gd name="connsiteX12" fmla="*/ 1013948 w 5705014"/>
              <a:gd name="connsiteY12" fmla="*/ 6858002 h 6858002"/>
              <a:gd name="connsiteX0" fmla="*/ 0 w 5705014"/>
              <a:gd name="connsiteY0" fmla="*/ 2 h 6858002"/>
              <a:gd name="connsiteX1" fmla="*/ 1013947 w 5705014"/>
              <a:gd name="connsiteY1" fmla="*/ 2 h 6858002"/>
              <a:gd name="connsiteX2" fmla="*/ 1013947 w 5705014"/>
              <a:gd name="connsiteY2" fmla="*/ 6858002 h 6858002"/>
              <a:gd name="connsiteX3" fmla="*/ 0 w 5705014"/>
              <a:gd name="connsiteY3" fmla="*/ 6858002 h 6858002"/>
              <a:gd name="connsiteX4" fmla="*/ 0 w 5705014"/>
              <a:gd name="connsiteY4" fmla="*/ 2 h 6858002"/>
              <a:gd name="connsiteX5" fmla="*/ 1013948 w 5705014"/>
              <a:gd name="connsiteY5" fmla="*/ 0 h 6858002"/>
              <a:gd name="connsiteX6" fmla="*/ 2006194 w 5705014"/>
              <a:gd name="connsiteY6" fmla="*/ 0 h 6858002"/>
              <a:gd name="connsiteX7" fmla="*/ 2006194 w 5705014"/>
              <a:gd name="connsiteY7" fmla="*/ 1 h 6858002"/>
              <a:gd name="connsiteX8" fmla="*/ 5705014 w 5705014"/>
              <a:gd name="connsiteY8" fmla="*/ 1 h 6858002"/>
              <a:gd name="connsiteX9" fmla="*/ 5705014 w 5705014"/>
              <a:gd name="connsiteY9" fmla="*/ 7389 h 6858002"/>
              <a:gd name="connsiteX10" fmla="*/ 2252203 w 5705014"/>
              <a:gd name="connsiteY10" fmla="*/ 3443531 h 6858002"/>
              <a:gd name="connsiteX11" fmla="*/ 5678580 w 5705014"/>
              <a:gd name="connsiteY11" fmla="*/ 6858002 h 6858002"/>
              <a:gd name="connsiteX12" fmla="*/ 2006194 w 5705014"/>
              <a:gd name="connsiteY12" fmla="*/ 6858002 h 6858002"/>
              <a:gd name="connsiteX13" fmla="*/ 1013948 w 5705014"/>
              <a:gd name="connsiteY13" fmla="*/ 6858002 h 6858002"/>
              <a:gd name="connsiteX14" fmla="*/ 1013948 w 5705014"/>
              <a:gd name="connsiteY14" fmla="*/ 0 h 6858002"/>
              <a:gd name="connsiteX0" fmla="*/ 0 w 5705014"/>
              <a:gd name="connsiteY0" fmla="*/ 2 h 6858002"/>
              <a:gd name="connsiteX1" fmla="*/ 1013947 w 5705014"/>
              <a:gd name="connsiteY1" fmla="*/ 2 h 6858002"/>
              <a:gd name="connsiteX2" fmla="*/ 1013947 w 5705014"/>
              <a:gd name="connsiteY2" fmla="*/ 6858002 h 6858002"/>
              <a:gd name="connsiteX3" fmla="*/ 0 w 5705014"/>
              <a:gd name="connsiteY3" fmla="*/ 6858002 h 6858002"/>
              <a:gd name="connsiteX4" fmla="*/ 0 w 5705014"/>
              <a:gd name="connsiteY4" fmla="*/ 2 h 6858002"/>
              <a:gd name="connsiteX5" fmla="*/ 1013948 w 5705014"/>
              <a:gd name="connsiteY5" fmla="*/ 0 h 6858002"/>
              <a:gd name="connsiteX6" fmla="*/ 2006194 w 5705014"/>
              <a:gd name="connsiteY6" fmla="*/ 0 h 6858002"/>
              <a:gd name="connsiteX7" fmla="*/ 2006194 w 5705014"/>
              <a:gd name="connsiteY7" fmla="*/ 1 h 6858002"/>
              <a:gd name="connsiteX8" fmla="*/ 5705014 w 5705014"/>
              <a:gd name="connsiteY8" fmla="*/ 1 h 6858002"/>
              <a:gd name="connsiteX9" fmla="*/ 5693108 w 5705014"/>
              <a:gd name="connsiteY9" fmla="*/ 246 h 6858002"/>
              <a:gd name="connsiteX10" fmla="*/ 2252203 w 5705014"/>
              <a:gd name="connsiteY10" fmla="*/ 3443531 h 6858002"/>
              <a:gd name="connsiteX11" fmla="*/ 5678580 w 5705014"/>
              <a:gd name="connsiteY11" fmla="*/ 6858002 h 6858002"/>
              <a:gd name="connsiteX12" fmla="*/ 2006194 w 5705014"/>
              <a:gd name="connsiteY12" fmla="*/ 6858002 h 6858002"/>
              <a:gd name="connsiteX13" fmla="*/ 1013948 w 5705014"/>
              <a:gd name="connsiteY13" fmla="*/ 6858002 h 6858002"/>
              <a:gd name="connsiteX14" fmla="*/ 1013948 w 5705014"/>
              <a:gd name="connsiteY14" fmla="*/ 0 h 6858002"/>
              <a:gd name="connsiteX0" fmla="*/ 0 w 5705014"/>
              <a:gd name="connsiteY0" fmla="*/ 2 h 6858002"/>
              <a:gd name="connsiteX1" fmla="*/ 1013947 w 5705014"/>
              <a:gd name="connsiteY1" fmla="*/ 2 h 6858002"/>
              <a:gd name="connsiteX2" fmla="*/ 1013947 w 5705014"/>
              <a:gd name="connsiteY2" fmla="*/ 6858002 h 6858002"/>
              <a:gd name="connsiteX3" fmla="*/ 0 w 5705014"/>
              <a:gd name="connsiteY3" fmla="*/ 6858002 h 6858002"/>
              <a:gd name="connsiteX4" fmla="*/ 0 w 5705014"/>
              <a:gd name="connsiteY4" fmla="*/ 2 h 6858002"/>
              <a:gd name="connsiteX5" fmla="*/ 1013948 w 5705014"/>
              <a:gd name="connsiteY5" fmla="*/ 0 h 6858002"/>
              <a:gd name="connsiteX6" fmla="*/ 2006194 w 5705014"/>
              <a:gd name="connsiteY6" fmla="*/ 0 h 6858002"/>
              <a:gd name="connsiteX7" fmla="*/ 2006194 w 5705014"/>
              <a:gd name="connsiteY7" fmla="*/ 1 h 6858002"/>
              <a:gd name="connsiteX8" fmla="*/ 5705014 w 5705014"/>
              <a:gd name="connsiteY8" fmla="*/ 1 h 6858002"/>
              <a:gd name="connsiteX9" fmla="*/ 5693108 w 5705014"/>
              <a:gd name="connsiteY9" fmla="*/ 246 h 6858002"/>
              <a:gd name="connsiteX10" fmla="*/ 2252203 w 5705014"/>
              <a:gd name="connsiteY10" fmla="*/ 3443531 h 6858002"/>
              <a:gd name="connsiteX11" fmla="*/ 5678580 w 5705014"/>
              <a:gd name="connsiteY11" fmla="*/ 6855621 h 6858002"/>
              <a:gd name="connsiteX12" fmla="*/ 2006194 w 5705014"/>
              <a:gd name="connsiteY12" fmla="*/ 6858002 h 6858002"/>
              <a:gd name="connsiteX13" fmla="*/ 1013948 w 5705014"/>
              <a:gd name="connsiteY13" fmla="*/ 6858002 h 6858002"/>
              <a:gd name="connsiteX14" fmla="*/ 1013948 w 5705014"/>
              <a:gd name="connsiteY14" fmla="*/ 0 h 6858002"/>
              <a:gd name="connsiteX0" fmla="*/ 0 w 5705014"/>
              <a:gd name="connsiteY0" fmla="*/ 2 h 6860384"/>
              <a:gd name="connsiteX1" fmla="*/ 1013947 w 5705014"/>
              <a:gd name="connsiteY1" fmla="*/ 2 h 6860384"/>
              <a:gd name="connsiteX2" fmla="*/ 1013947 w 5705014"/>
              <a:gd name="connsiteY2" fmla="*/ 6858002 h 6860384"/>
              <a:gd name="connsiteX3" fmla="*/ 0 w 5705014"/>
              <a:gd name="connsiteY3" fmla="*/ 6858002 h 6860384"/>
              <a:gd name="connsiteX4" fmla="*/ 0 w 5705014"/>
              <a:gd name="connsiteY4" fmla="*/ 2 h 6860384"/>
              <a:gd name="connsiteX5" fmla="*/ 1013948 w 5705014"/>
              <a:gd name="connsiteY5" fmla="*/ 0 h 6860384"/>
              <a:gd name="connsiteX6" fmla="*/ 2006194 w 5705014"/>
              <a:gd name="connsiteY6" fmla="*/ 0 h 6860384"/>
              <a:gd name="connsiteX7" fmla="*/ 2006194 w 5705014"/>
              <a:gd name="connsiteY7" fmla="*/ 1 h 6860384"/>
              <a:gd name="connsiteX8" fmla="*/ 5705014 w 5705014"/>
              <a:gd name="connsiteY8" fmla="*/ 1 h 6860384"/>
              <a:gd name="connsiteX9" fmla="*/ 5693108 w 5705014"/>
              <a:gd name="connsiteY9" fmla="*/ 246 h 6860384"/>
              <a:gd name="connsiteX10" fmla="*/ 2252203 w 5705014"/>
              <a:gd name="connsiteY10" fmla="*/ 3443531 h 6860384"/>
              <a:gd name="connsiteX11" fmla="*/ 5685724 w 5705014"/>
              <a:gd name="connsiteY11" fmla="*/ 6860384 h 6860384"/>
              <a:gd name="connsiteX12" fmla="*/ 2006194 w 5705014"/>
              <a:gd name="connsiteY12" fmla="*/ 6858002 h 6860384"/>
              <a:gd name="connsiteX13" fmla="*/ 1013948 w 5705014"/>
              <a:gd name="connsiteY13" fmla="*/ 6858002 h 6860384"/>
              <a:gd name="connsiteX14" fmla="*/ 1013948 w 5705014"/>
              <a:gd name="connsiteY14" fmla="*/ 0 h 6860384"/>
              <a:gd name="connsiteX0" fmla="*/ 0 w 5705014"/>
              <a:gd name="connsiteY0" fmla="*/ 2 h 6860384"/>
              <a:gd name="connsiteX1" fmla="*/ 1013947 w 5705014"/>
              <a:gd name="connsiteY1" fmla="*/ 2 h 6860384"/>
              <a:gd name="connsiteX2" fmla="*/ 1013947 w 5705014"/>
              <a:gd name="connsiteY2" fmla="*/ 6858002 h 6860384"/>
              <a:gd name="connsiteX3" fmla="*/ 9525 w 5705014"/>
              <a:gd name="connsiteY3" fmla="*/ 6810377 h 6860384"/>
              <a:gd name="connsiteX4" fmla="*/ 0 w 5705014"/>
              <a:gd name="connsiteY4" fmla="*/ 2 h 6860384"/>
              <a:gd name="connsiteX5" fmla="*/ 1013948 w 5705014"/>
              <a:gd name="connsiteY5" fmla="*/ 0 h 6860384"/>
              <a:gd name="connsiteX6" fmla="*/ 2006194 w 5705014"/>
              <a:gd name="connsiteY6" fmla="*/ 0 h 6860384"/>
              <a:gd name="connsiteX7" fmla="*/ 2006194 w 5705014"/>
              <a:gd name="connsiteY7" fmla="*/ 1 h 6860384"/>
              <a:gd name="connsiteX8" fmla="*/ 5705014 w 5705014"/>
              <a:gd name="connsiteY8" fmla="*/ 1 h 6860384"/>
              <a:gd name="connsiteX9" fmla="*/ 5693108 w 5705014"/>
              <a:gd name="connsiteY9" fmla="*/ 246 h 6860384"/>
              <a:gd name="connsiteX10" fmla="*/ 2252203 w 5705014"/>
              <a:gd name="connsiteY10" fmla="*/ 3443531 h 6860384"/>
              <a:gd name="connsiteX11" fmla="*/ 5685724 w 5705014"/>
              <a:gd name="connsiteY11" fmla="*/ 6860384 h 6860384"/>
              <a:gd name="connsiteX12" fmla="*/ 2006194 w 5705014"/>
              <a:gd name="connsiteY12" fmla="*/ 6858002 h 6860384"/>
              <a:gd name="connsiteX13" fmla="*/ 1013948 w 5705014"/>
              <a:gd name="connsiteY13" fmla="*/ 6858002 h 6860384"/>
              <a:gd name="connsiteX14" fmla="*/ 1013948 w 5705014"/>
              <a:gd name="connsiteY14" fmla="*/ 0 h 6860384"/>
              <a:gd name="connsiteX0" fmla="*/ 6350 w 5711364"/>
              <a:gd name="connsiteY0" fmla="*/ 2 h 6861177"/>
              <a:gd name="connsiteX1" fmla="*/ 1020297 w 5711364"/>
              <a:gd name="connsiteY1" fmla="*/ 2 h 6861177"/>
              <a:gd name="connsiteX2" fmla="*/ 1020297 w 5711364"/>
              <a:gd name="connsiteY2" fmla="*/ 6858002 h 6861177"/>
              <a:gd name="connsiteX3" fmla="*/ 0 w 5711364"/>
              <a:gd name="connsiteY3" fmla="*/ 6861177 h 6861177"/>
              <a:gd name="connsiteX4" fmla="*/ 6350 w 5711364"/>
              <a:gd name="connsiteY4" fmla="*/ 2 h 6861177"/>
              <a:gd name="connsiteX5" fmla="*/ 1020298 w 5711364"/>
              <a:gd name="connsiteY5" fmla="*/ 0 h 6861177"/>
              <a:gd name="connsiteX6" fmla="*/ 2012544 w 5711364"/>
              <a:gd name="connsiteY6" fmla="*/ 0 h 6861177"/>
              <a:gd name="connsiteX7" fmla="*/ 2012544 w 5711364"/>
              <a:gd name="connsiteY7" fmla="*/ 1 h 6861177"/>
              <a:gd name="connsiteX8" fmla="*/ 5711364 w 5711364"/>
              <a:gd name="connsiteY8" fmla="*/ 1 h 6861177"/>
              <a:gd name="connsiteX9" fmla="*/ 5699458 w 5711364"/>
              <a:gd name="connsiteY9" fmla="*/ 246 h 6861177"/>
              <a:gd name="connsiteX10" fmla="*/ 2258553 w 5711364"/>
              <a:gd name="connsiteY10" fmla="*/ 3443531 h 6861177"/>
              <a:gd name="connsiteX11" fmla="*/ 5692074 w 5711364"/>
              <a:gd name="connsiteY11" fmla="*/ 6860384 h 6861177"/>
              <a:gd name="connsiteX12" fmla="*/ 2012544 w 5711364"/>
              <a:gd name="connsiteY12" fmla="*/ 6858002 h 6861177"/>
              <a:gd name="connsiteX13" fmla="*/ 1020298 w 5711364"/>
              <a:gd name="connsiteY13" fmla="*/ 6858002 h 6861177"/>
              <a:gd name="connsiteX14" fmla="*/ 1020298 w 5711364"/>
              <a:gd name="connsiteY14" fmla="*/ 0 h 6861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11364" h="6861177">
                <a:moveTo>
                  <a:pt x="6350" y="2"/>
                </a:moveTo>
                <a:lnTo>
                  <a:pt x="1020297" y="2"/>
                </a:lnTo>
                <a:lnTo>
                  <a:pt x="1020297" y="6858002"/>
                </a:lnTo>
                <a:lnTo>
                  <a:pt x="0" y="6861177"/>
                </a:lnTo>
                <a:cubicBezTo>
                  <a:pt x="0" y="4575177"/>
                  <a:pt x="6350" y="2286002"/>
                  <a:pt x="6350" y="2"/>
                </a:cubicBezTo>
                <a:close/>
                <a:moveTo>
                  <a:pt x="1020298" y="0"/>
                </a:moveTo>
                <a:lnTo>
                  <a:pt x="2012544" y="0"/>
                </a:lnTo>
                <a:lnTo>
                  <a:pt x="2012544" y="1"/>
                </a:lnTo>
                <a:lnTo>
                  <a:pt x="5711364" y="1"/>
                </a:lnTo>
                <a:lnTo>
                  <a:pt x="5699458" y="246"/>
                </a:lnTo>
                <a:lnTo>
                  <a:pt x="2258553" y="3443531"/>
                </a:lnTo>
                <a:lnTo>
                  <a:pt x="5692074" y="6860384"/>
                </a:lnTo>
                <a:lnTo>
                  <a:pt x="2012544" y="6858002"/>
                </a:lnTo>
                <a:lnTo>
                  <a:pt x="1020298" y="6858002"/>
                </a:lnTo>
                <a:lnTo>
                  <a:pt x="1020298" y="0"/>
                </a:lnTo>
                <a:close/>
              </a:path>
            </a:pathLst>
          </a:custGeom>
          <a:gradFill flip="none" rotWithShape="1">
            <a:gsLst>
              <a:gs pos="15000">
                <a:srgbClr val="0D829B"/>
              </a:gs>
              <a:gs pos="0">
                <a:schemeClr val="accent5"/>
              </a:gs>
              <a:gs pos="100000">
                <a:srgbClr val="26358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s-ES" sz="1400">
              <a:latin typeface="Verdana" panose="020B0604030504040204" pitchFamily="34" charset="0"/>
              <a:ea typeface="Verdana" panose="020B0604030504040204" pitchFamily="34" charset="0"/>
            </a:endParaRPr>
          </a:p>
        </p:txBody>
      </p:sp>
      <p:sp>
        <p:nvSpPr>
          <p:cNvPr id="2" name="Título 1">
            <a:extLst>
              <a:ext uri="{FF2B5EF4-FFF2-40B4-BE49-F238E27FC236}">
                <a16:creationId xmlns:a16="http://schemas.microsoft.com/office/drawing/2014/main" id="{A6090D39-CB88-4303-8775-29EA955E7690}"/>
              </a:ext>
            </a:extLst>
          </p:cNvPr>
          <p:cNvSpPr>
            <a:spLocks noGrp="1"/>
          </p:cNvSpPr>
          <p:nvPr>
            <p:ph type="title"/>
          </p:nvPr>
        </p:nvSpPr>
        <p:spPr>
          <a:xfrm>
            <a:off x="4522368" y="2857698"/>
            <a:ext cx="6348265" cy="1142602"/>
          </a:xfrm>
        </p:spPr>
        <p:txBody>
          <a:bodyPr wrap="square" anchor="ctr" anchorCtr="0">
            <a:spAutoFit/>
          </a:bodyPr>
          <a:lstStyle>
            <a:lvl1pPr>
              <a:defRPr lang="es-ES" sz="3600" b="0" kern="1200" dirty="0">
                <a:solidFill>
                  <a:schemeClr val="accent4"/>
                </a:solidFill>
                <a:latin typeface="+mj-lt"/>
                <a:ea typeface="+mj-ea"/>
                <a:cs typeface="+mj-cs"/>
              </a:defRPr>
            </a:lvl1pPr>
          </a:lstStyle>
          <a:p>
            <a:r>
              <a:rPr lang="es-ES"/>
              <a:t>Haga clic para modificar el estilo de título del patrón</a:t>
            </a:r>
            <a:endParaRPr lang="es-ES" dirty="0"/>
          </a:p>
        </p:txBody>
      </p:sp>
      <p:sp>
        <p:nvSpPr>
          <p:cNvPr id="7" name="Rectángulo 6">
            <a:extLst>
              <a:ext uri="{FF2B5EF4-FFF2-40B4-BE49-F238E27FC236}">
                <a16:creationId xmlns:a16="http://schemas.microsoft.com/office/drawing/2014/main" id="{BADE8A56-C961-4A2B-A9EE-8FA33B4FA8AE}"/>
              </a:ext>
            </a:extLst>
          </p:cNvPr>
          <p:cNvSpPr/>
          <p:nvPr userDrawn="1"/>
        </p:nvSpPr>
        <p:spPr>
          <a:xfrm rot="2700000">
            <a:off x="3264000" y="997927"/>
            <a:ext cx="4870262" cy="4883458"/>
          </a:xfrm>
          <a:custGeom>
            <a:avLst/>
            <a:gdLst>
              <a:gd name="connsiteX0" fmla="*/ 0 w 5536771"/>
              <a:gd name="connsiteY0" fmla="*/ 0 h 5536771"/>
              <a:gd name="connsiteX1" fmla="*/ 5536771 w 5536771"/>
              <a:gd name="connsiteY1" fmla="*/ 0 h 5536771"/>
              <a:gd name="connsiteX2" fmla="*/ 5536771 w 5536771"/>
              <a:gd name="connsiteY2" fmla="*/ 5536771 h 5536771"/>
              <a:gd name="connsiteX3" fmla="*/ 0 w 5536771"/>
              <a:gd name="connsiteY3" fmla="*/ 5536771 h 5536771"/>
              <a:gd name="connsiteX4" fmla="*/ 0 w 5536771"/>
              <a:gd name="connsiteY4" fmla="*/ 0 h 5536771"/>
              <a:gd name="connsiteX0" fmla="*/ 0 w 5536771"/>
              <a:gd name="connsiteY0" fmla="*/ 0 h 5536771"/>
              <a:gd name="connsiteX1" fmla="*/ 5536771 w 5536771"/>
              <a:gd name="connsiteY1" fmla="*/ 5536771 h 5536771"/>
              <a:gd name="connsiteX2" fmla="*/ 0 w 5536771"/>
              <a:gd name="connsiteY2" fmla="*/ 5536771 h 5536771"/>
              <a:gd name="connsiteX3" fmla="*/ 0 w 5536771"/>
              <a:gd name="connsiteY3" fmla="*/ 0 h 5536771"/>
              <a:gd name="connsiteX0" fmla="*/ 0 w 5536771"/>
              <a:gd name="connsiteY0" fmla="*/ 0 h 5536771"/>
              <a:gd name="connsiteX1" fmla="*/ 2247699 w 5536771"/>
              <a:gd name="connsiteY1" fmla="*/ 2259368 h 5536771"/>
              <a:gd name="connsiteX2" fmla="*/ 5536771 w 5536771"/>
              <a:gd name="connsiteY2" fmla="*/ 5536771 h 5536771"/>
              <a:gd name="connsiteX3" fmla="*/ 0 w 5536771"/>
              <a:gd name="connsiteY3" fmla="*/ 5536771 h 5536771"/>
              <a:gd name="connsiteX4" fmla="*/ 0 w 5536771"/>
              <a:gd name="connsiteY4" fmla="*/ 0 h 5536771"/>
              <a:gd name="connsiteX0" fmla="*/ 2247699 w 5536771"/>
              <a:gd name="connsiteY0" fmla="*/ 2259368 h 5536771"/>
              <a:gd name="connsiteX1" fmla="*/ 5536771 w 5536771"/>
              <a:gd name="connsiteY1" fmla="*/ 5536771 h 5536771"/>
              <a:gd name="connsiteX2" fmla="*/ 0 w 5536771"/>
              <a:gd name="connsiteY2" fmla="*/ 5536771 h 5536771"/>
              <a:gd name="connsiteX3" fmla="*/ 0 w 5536771"/>
              <a:gd name="connsiteY3" fmla="*/ 0 h 5536771"/>
              <a:gd name="connsiteX4" fmla="*/ 2339139 w 5536771"/>
              <a:gd name="connsiteY4" fmla="*/ 2350808 h 5536771"/>
              <a:gd name="connsiteX0" fmla="*/ 5536771 w 5536771"/>
              <a:gd name="connsiteY0" fmla="*/ 5536771 h 5536771"/>
              <a:gd name="connsiteX1" fmla="*/ 0 w 5536771"/>
              <a:gd name="connsiteY1" fmla="*/ 5536771 h 5536771"/>
              <a:gd name="connsiteX2" fmla="*/ 0 w 5536771"/>
              <a:gd name="connsiteY2" fmla="*/ 0 h 5536771"/>
              <a:gd name="connsiteX3" fmla="*/ 2339139 w 5536771"/>
              <a:gd name="connsiteY3" fmla="*/ 2350808 h 5536771"/>
              <a:gd name="connsiteX0" fmla="*/ 5536771 w 5536771"/>
              <a:gd name="connsiteY0" fmla="*/ 5536771 h 5536771"/>
              <a:gd name="connsiteX1" fmla="*/ 0 w 5536771"/>
              <a:gd name="connsiteY1" fmla="*/ 5536771 h 5536771"/>
              <a:gd name="connsiteX2" fmla="*/ 0 w 5536771"/>
              <a:gd name="connsiteY2" fmla="*/ 0 h 5536771"/>
              <a:gd name="connsiteX0" fmla="*/ 4876997 w 4876997"/>
              <a:gd name="connsiteY0" fmla="*/ 5549965 h 5549965"/>
              <a:gd name="connsiteX1" fmla="*/ 0 w 4876997"/>
              <a:gd name="connsiteY1" fmla="*/ 5536771 h 5549965"/>
              <a:gd name="connsiteX2" fmla="*/ 0 w 4876997"/>
              <a:gd name="connsiteY2" fmla="*/ 0 h 5549965"/>
              <a:gd name="connsiteX0" fmla="*/ 4868017 w 4868017"/>
              <a:gd name="connsiteY0" fmla="*/ 5523024 h 5536771"/>
              <a:gd name="connsiteX1" fmla="*/ 0 w 4868017"/>
              <a:gd name="connsiteY1" fmla="*/ 5536771 h 5536771"/>
              <a:gd name="connsiteX2" fmla="*/ 0 w 4868017"/>
              <a:gd name="connsiteY2" fmla="*/ 0 h 5536771"/>
              <a:gd name="connsiteX0" fmla="*/ 4870262 w 4870262"/>
              <a:gd name="connsiteY0" fmla="*/ 4856240 h 4869987"/>
              <a:gd name="connsiteX1" fmla="*/ 2245 w 4870262"/>
              <a:gd name="connsiteY1" fmla="*/ 4869987 h 4869987"/>
              <a:gd name="connsiteX2" fmla="*/ 0 w 4870262"/>
              <a:gd name="connsiteY2" fmla="*/ 0 h 4869987"/>
              <a:gd name="connsiteX0" fmla="*/ 4870262 w 4870262"/>
              <a:gd name="connsiteY0" fmla="*/ 4869711 h 4883458"/>
              <a:gd name="connsiteX1" fmla="*/ 2245 w 4870262"/>
              <a:gd name="connsiteY1" fmla="*/ 4883458 h 4883458"/>
              <a:gd name="connsiteX2" fmla="*/ 0 w 4870262"/>
              <a:gd name="connsiteY2" fmla="*/ 0 h 4883458"/>
            </a:gdLst>
            <a:ahLst/>
            <a:cxnLst>
              <a:cxn ang="0">
                <a:pos x="connsiteX0" y="connsiteY0"/>
              </a:cxn>
              <a:cxn ang="0">
                <a:pos x="connsiteX1" y="connsiteY1"/>
              </a:cxn>
              <a:cxn ang="0">
                <a:pos x="connsiteX2" y="connsiteY2"/>
              </a:cxn>
            </a:cxnLst>
            <a:rect l="l" t="t" r="r" b="b"/>
            <a:pathLst>
              <a:path w="4870262" h="4883458">
                <a:moveTo>
                  <a:pt x="4870262" y="4869711"/>
                </a:moveTo>
                <a:lnTo>
                  <a:pt x="2245" y="4883458"/>
                </a:lnTo>
                <a:cubicBezTo>
                  <a:pt x="1497" y="3260129"/>
                  <a:pt x="748" y="1623329"/>
                  <a:pt x="0" y="0"/>
                </a:cubicBezTo>
              </a:path>
            </a:pathLst>
          </a:cu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noFill/>
              </a:rPr>
              <a:t>a</a:t>
            </a:r>
          </a:p>
        </p:txBody>
      </p:sp>
      <p:pic>
        <p:nvPicPr>
          <p:cNvPr id="150" name="Imagen 149" descr="Imagen que contiene Patrón de fondo&#10;&#10;Descripción generada automáticamente">
            <a:extLst>
              <a:ext uri="{FF2B5EF4-FFF2-40B4-BE49-F238E27FC236}">
                <a16:creationId xmlns:a16="http://schemas.microsoft.com/office/drawing/2014/main" id="{4B9E73F1-FAC9-45D1-B805-19B832B08A3E}"/>
              </a:ext>
            </a:extLst>
          </p:cNvPr>
          <p:cNvPicPr>
            <a:picLocks noChangeAspect="1"/>
          </p:cNvPicPr>
          <p:nvPr userDrawn="1"/>
        </p:nvPicPr>
        <p:blipFill rotWithShape="1">
          <a:blip r:embed="rId2">
            <a:alphaModFix amt="26000"/>
            <a:extLst>
              <a:ext uri="{28A0092B-C50C-407E-A947-70E740481C1C}">
                <a14:useLocalDpi xmlns:a14="http://schemas.microsoft.com/office/drawing/2010/main" val="0"/>
              </a:ext>
            </a:extLst>
          </a:blip>
          <a:srcRect l="5840"/>
          <a:stretch/>
        </p:blipFill>
        <p:spPr>
          <a:xfrm>
            <a:off x="-3" y="158212"/>
            <a:ext cx="4799021" cy="6541575"/>
          </a:xfrm>
          <a:prstGeom prst="rect">
            <a:avLst/>
          </a:prstGeom>
        </p:spPr>
      </p:pic>
      <p:pic>
        <p:nvPicPr>
          <p:cNvPr id="9" name="Imagen 8" descr="Logotipo&#10;&#10;Descripción generada automáticamente con confianza baja">
            <a:extLst>
              <a:ext uri="{FF2B5EF4-FFF2-40B4-BE49-F238E27FC236}">
                <a16:creationId xmlns:a16="http://schemas.microsoft.com/office/drawing/2014/main" id="{8A0CD773-3FE8-4807-B5D6-798EBB263D5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3301" y="5736182"/>
            <a:ext cx="817200" cy="817200"/>
          </a:xfrm>
          <a:prstGeom prst="rect">
            <a:avLst/>
          </a:prstGeom>
        </p:spPr>
      </p:pic>
    </p:spTree>
    <p:extLst>
      <p:ext uri="{BB962C8B-B14F-4D97-AF65-F5344CB8AC3E}">
        <p14:creationId xmlns:p14="http://schemas.microsoft.com/office/powerpoint/2010/main" val="802778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una column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0C273B-26CB-41D3-A94E-8B75935CB3AB}"/>
              </a:ext>
            </a:extLst>
          </p:cNvPr>
          <p:cNvSpPr>
            <a:spLocks noGrp="1"/>
          </p:cNvSpPr>
          <p:nvPr>
            <p:ph type="title"/>
          </p:nvPr>
        </p:nvSpPr>
        <p:spPr/>
        <p:txBody>
          <a:bodyPr/>
          <a:lstStyle/>
          <a:p>
            <a:r>
              <a:rPr lang="es-ES"/>
              <a:t>Haga clic para modificar el estilo de título del patrón</a:t>
            </a:r>
            <a:endParaRPr lang="es-ES" dirty="0"/>
          </a:p>
        </p:txBody>
      </p:sp>
      <p:sp>
        <p:nvSpPr>
          <p:cNvPr id="3" name="Marcador de contenido 2">
            <a:extLst>
              <a:ext uri="{FF2B5EF4-FFF2-40B4-BE49-F238E27FC236}">
                <a16:creationId xmlns:a16="http://schemas.microsoft.com/office/drawing/2014/main" id="{9C19BCE5-383B-4E06-8424-C8AE18498E8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5" name="Marcador de número de diapositiva 5">
            <a:extLst>
              <a:ext uri="{FF2B5EF4-FFF2-40B4-BE49-F238E27FC236}">
                <a16:creationId xmlns:a16="http://schemas.microsoft.com/office/drawing/2014/main" id="{7F638444-FC88-44F2-8404-98E55E2B6AF4}"/>
              </a:ext>
            </a:extLst>
          </p:cNvPr>
          <p:cNvSpPr>
            <a:spLocks noGrp="1"/>
          </p:cNvSpPr>
          <p:nvPr>
            <p:ph type="sldNum" sz="quarter" idx="4"/>
          </p:nvPr>
        </p:nvSpPr>
        <p:spPr>
          <a:xfrm>
            <a:off x="774696" y="6231633"/>
            <a:ext cx="403229" cy="365125"/>
          </a:xfrm>
          <a:prstGeom prst="rect">
            <a:avLst/>
          </a:prstGeom>
        </p:spPr>
        <p:txBody>
          <a:bodyPr vert="horz" lIns="72000" tIns="72000" rIns="72000" bIns="72000" rtlCol="0" anchor="ctr"/>
          <a:lstStyle>
            <a:lvl1pPr algn="ctr">
              <a:defRPr lang="es-ES" sz="900" kern="1200" smtClean="0">
                <a:solidFill>
                  <a:schemeClr val="accent4"/>
                </a:solidFill>
                <a:latin typeface="+mj-lt"/>
                <a:ea typeface="+mj-ea"/>
                <a:cs typeface="+mj-cs"/>
              </a:defRPr>
            </a:lvl1pPr>
          </a:lstStyle>
          <a:p>
            <a:fld id="{F6F97755-CF1C-49EE-9832-9FD78690BC2A}" type="slidenum">
              <a:rPr lang="es-ES" smtClean="0"/>
              <a:pPr/>
              <a:t>‹Nº›</a:t>
            </a:fld>
            <a:endParaRPr lang="es-ES" dirty="0"/>
          </a:p>
        </p:txBody>
      </p:sp>
    </p:spTree>
    <p:extLst>
      <p:ext uri="{BB962C8B-B14F-4D97-AF65-F5344CB8AC3E}">
        <p14:creationId xmlns:p14="http://schemas.microsoft.com/office/powerpoint/2010/main" val="1605228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s columna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97CC73-33DF-4B7A-9596-FCCDFCE1E455}"/>
              </a:ext>
            </a:extLst>
          </p:cNvPr>
          <p:cNvSpPr>
            <a:spLocks noGrp="1"/>
          </p:cNvSpPr>
          <p:nvPr>
            <p:ph type="title"/>
          </p:nvPr>
        </p:nvSpPr>
        <p:spPr/>
        <p:txBody>
          <a:bodyPr/>
          <a:lstStyle/>
          <a:p>
            <a:r>
              <a:rPr lang="es-ES"/>
              <a:t>Haga clic para modificar el estilo de título del patrón</a:t>
            </a:r>
            <a:endParaRPr lang="es-ES" dirty="0"/>
          </a:p>
        </p:txBody>
      </p:sp>
      <p:sp>
        <p:nvSpPr>
          <p:cNvPr id="8" name="Marcador de número de diapositiva 5">
            <a:extLst>
              <a:ext uri="{FF2B5EF4-FFF2-40B4-BE49-F238E27FC236}">
                <a16:creationId xmlns:a16="http://schemas.microsoft.com/office/drawing/2014/main" id="{3FD71A65-0E2C-4DB9-8677-CDBEA596FBA1}"/>
              </a:ext>
            </a:extLst>
          </p:cNvPr>
          <p:cNvSpPr>
            <a:spLocks noGrp="1"/>
          </p:cNvSpPr>
          <p:nvPr>
            <p:ph type="sldNum" sz="quarter" idx="4"/>
          </p:nvPr>
        </p:nvSpPr>
        <p:spPr>
          <a:xfrm>
            <a:off x="774696" y="6231633"/>
            <a:ext cx="403229" cy="365125"/>
          </a:xfrm>
          <a:prstGeom prst="rect">
            <a:avLst/>
          </a:prstGeom>
        </p:spPr>
        <p:txBody>
          <a:bodyPr vert="horz" lIns="72000" tIns="72000" rIns="72000" bIns="72000" rtlCol="0" anchor="ctr"/>
          <a:lstStyle>
            <a:lvl1pPr algn="ctr">
              <a:defRPr lang="es-ES" sz="900" kern="1200" smtClean="0">
                <a:solidFill>
                  <a:schemeClr val="accent4"/>
                </a:solidFill>
                <a:latin typeface="+mj-lt"/>
                <a:ea typeface="+mj-ea"/>
                <a:cs typeface="+mj-cs"/>
              </a:defRPr>
            </a:lvl1pPr>
          </a:lstStyle>
          <a:p>
            <a:fld id="{F6F97755-CF1C-49EE-9832-9FD78690BC2A}" type="slidenum">
              <a:rPr lang="es-ES" smtClean="0"/>
              <a:pPr/>
              <a:t>‹Nº›</a:t>
            </a:fld>
            <a:endParaRPr lang="es-ES" dirty="0"/>
          </a:p>
        </p:txBody>
      </p:sp>
      <p:sp>
        <p:nvSpPr>
          <p:cNvPr id="10" name="Marcador de contenido 2">
            <a:extLst>
              <a:ext uri="{FF2B5EF4-FFF2-40B4-BE49-F238E27FC236}">
                <a16:creationId xmlns:a16="http://schemas.microsoft.com/office/drawing/2014/main" id="{E4BA02D3-DF54-4750-BCFE-4E73DEC14437}"/>
              </a:ext>
            </a:extLst>
          </p:cNvPr>
          <p:cNvSpPr>
            <a:spLocks noGrp="1"/>
          </p:cNvSpPr>
          <p:nvPr>
            <p:ph idx="1"/>
          </p:nvPr>
        </p:nvSpPr>
        <p:spPr>
          <a:xfrm>
            <a:off x="696675" y="1162968"/>
            <a:ext cx="5327888" cy="173278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11" name="Marcador de contenido 2">
            <a:extLst>
              <a:ext uri="{FF2B5EF4-FFF2-40B4-BE49-F238E27FC236}">
                <a16:creationId xmlns:a16="http://schemas.microsoft.com/office/drawing/2014/main" id="{C347BEEA-1047-468C-A2EF-5F825C7AE971}"/>
              </a:ext>
            </a:extLst>
          </p:cNvPr>
          <p:cNvSpPr>
            <a:spLocks noGrp="1"/>
          </p:cNvSpPr>
          <p:nvPr>
            <p:ph idx="10"/>
          </p:nvPr>
        </p:nvSpPr>
        <p:spPr>
          <a:xfrm>
            <a:off x="6168787" y="1162968"/>
            <a:ext cx="5327888" cy="173278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Tree>
    <p:extLst>
      <p:ext uri="{BB962C8B-B14F-4D97-AF65-F5344CB8AC3E}">
        <p14:creationId xmlns:p14="http://schemas.microsoft.com/office/powerpoint/2010/main" val="816343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es columna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97CC73-33DF-4B7A-9596-FCCDFCE1E455}"/>
              </a:ext>
            </a:extLst>
          </p:cNvPr>
          <p:cNvSpPr>
            <a:spLocks noGrp="1"/>
          </p:cNvSpPr>
          <p:nvPr>
            <p:ph type="title"/>
          </p:nvPr>
        </p:nvSpPr>
        <p:spPr/>
        <p:txBody>
          <a:bodyPr/>
          <a:lstStyle/>
          <a:p>
            <a:r>
              <a:rPr lang="es-ES"/>
              <a:t>Haga clic para modificar el estilo de título del patrón</a:t>
            </a:r>
            <a:endParaRPr lang="es-ES" dirty="0"/>
          </a:p>
        </p:txBody>
      </p:sp>
      <p:sp>
        <p:nvSpPr>
          <p:cNvPr id="8" name="Marcador de número de diapositiva 5">
            <a:extLst>
              <a:ext uri="{FF2B5EF4-FFF2-40B4-BE49-F238E27FC236}">
                <a16:creationId xmlns:a16="http://schemas.microsoft.com/office/drawing/2014/main" id="{3FD71A65-0E2C-4DB9-8677-CDBEA596FBA1}"/>
              </a:ext>
            </a:extLst>
          </p:cNvPr>
          <p:cNvSpPr>
            <a:spLocks noGrp="1"/>
          </p:cNvSpPr>
          <p:nvPr>
            <p:ph type="sldNum" sz="quarter" idx="4"/>
          </p:nvPr>
        </p:nvSpPr>
        <p:spPr>
          <a:xfrm>
            <a:off x="774696" y="6231633"/>
            <a:ext cx="403229" cy="365125"/>
          </a:xfrm>
          <a:prstGeom prst="rect">
            <a:avLst/>
          </a:prstGeom>
        </p:spPr>
        <p:txBody>
          <a:bodyPr vert="horz" lIns="72000" tIns="72000" rIns="72000" bIns="72000" rtlCol="0" anchor="ctr"/>
          <a:lstStyle>
            <a:lvl1pPr algn="ctr">
              <a:defRPr lang="es-ES" sz="900" kern="1200" smtClean="0">
                <a:solidFill>
                  <a:schemeClr val="accent4"/>
                </a:solidFill>
                <a:latin typeface="+mj-lt"/>
                <a:ea typeface="+mj-ea"/>
                <a:cs typeface="+mj-cs"/>
              </a:defRPr>
            </a:lvl1pPr>
          </a:lstStyle>
          <a:p>
            <a:fld id="{F6F97755-CF1C-49EE-9832-9FD78690BC2A}" type="slidenum">
              <a:rPr lang="es-ES" smtClean="0"/>
              <a:pPr/>
              <a:t>‹Nº›</a:t>
            </a:fld>
            <a:endParaRPr lang="es-ES" dirty="0"/>
          </a:p>
        </p:txBody>
      </p:sp>
      <p:sp>
        <p:nvSpPr>
          <p:cNvPr id="10" name="Marcador de contenido 2">
            <a:extLst>
              <a:ext uri="{FF2B5EF4-FFF2-40B4-BE49-F238E27FC236}">
                <a16:creationId xmlns:a16="http://schemas.microsoft.com/office/drawing/2014/main" id="{E4BA02D3-DF54-4750-BCFE-4E73DEC14437}"/>
              </a:ext>
            </a:extLst>
          </p:cNvPr>
          <p:cNvSpPr>
            <a:spLocks noGrp="1"/>
          </p:cNvSpPr>
          <p:nvPr>
            <p:ph idx="1"/>
          </p:nvPr>
        </p:nvSpPr>
        <p:spPr>
          <a:xfrm>
            <a:off x="696675" y="1162968"/>
            <a:ext cx="3492000" cy="1898981"/>
          </a:xfrm>
        </p:spPr>
        <p:txBody>
          <a:bodyPr>
            <a:sp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13" name="Marcador de contenido 2">
            <a:extLst>
              <a:ext uri="{FF2B5EF4-FFF2-40B4-BE49-F238E27FC236}">
                <a16:creationId xmlns:a16="http://schemas.microsoft.com/office/drawing/2014/main" id="{CF6873AD-9A33-4B28-B3B7-C204A860AA37}"/>
              </a:ext>
            </a:extLst>
          </p:cNvPr>
          <p:cNvSpPr>
            <a:spLocks noGrp="1"/>
          </p:cNvSpPr>
          <p:nvPr>
            <p:ph idx="10"/>
          </p:nvPr>
        </p:nvSpPr>
        <p:spPr>
          <a:xfrm>
            <a:off x="4350000" y="1162968"/>
            <a:ext cx="3492000" cy="1898981"/>
          </a:xfrm>
        </p:spPr>
        <p:txBody>
          <a:bodyPr>
            <a:sp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14" name="Marcador de contenido 2">
            <a:extLst>
              <a:ext uri="{FF2B5EF4-FFF2-40B4-BE49-F238E27FC236}">
                <a16:creationId xmlns:a16="http://schemas.microsoft.com/office/drawing/2014/main" id="{0F6EACE3-7DD0-4861-AAD3-896F5F0877DA}"/>
              </a:ext>
            </a:extLst>
          </p:cNvPr>
          <p:cNvSpPr>
            <a:spLocks noGrp="1"/>
          </p:cNvSpPr>
          <p:nvPr>
            <p:ph idx="11"/>
          </p:nvPr>
        </p:nvSpPr>
        <p:spPr>
          <a:xfrm>
            <a:off x="8003325" y="1162968"/>
            <a:ext cx="3492000" cy="1898981"/>
          </a:xfrm>
        </p:spPr>
        <p:txBody>
          <a:bodyPr>
            <a:sp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Tree>
    <p:extLst>
      <p:ext uri="{BB962C8B-B14F-4D97-AF65-F5344CB8AC3E}">
        <p14:creationId xmlns:p14="http://schemas.microsoft.com/office/powerpoint/2010/main" val="3414380815"/>
      </p:ext>
    </p:extLst>
  </p:cSld>
  <p:clrMapOvr>
    <a:masterClrMapping/>
  </p:clrMapOvr>
  <p:extLst>
    <p:ext uri="{DCECCB84-F9BA-43D5-87BE-67443E8EF086}">
      <p15:sldGuideLst xmlns:p15="http://schemas.microsoft.com/office/powerpoint/2012/main">
        <p15:guide id="1" pos="2638" userDrawn="1">
          <p15:clr>
            <a:srgbClr val="FBAE40"/>
          </p15:clr>
        </p15:guide>
        <p15:guide id="2" pos="2729" userDrawn="1">
          <p15:clr>
            <a:srgbClr val="FBAE40"/>
          </p15:clr>
        </p15:guide>
        <p15:guide id="3" pos="4951" userDrawn="1">
          <p15:clr>
            <a:srgbClr val="FBAE40"/>
          </p15:clr>
        </p15:guide>
        <p15:guide id="4" pos="50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o y fot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0C273B-26CB-41D3-A94E-8B75935CB3AB}"/>
              </a:ext>
            </a:extLst>
          </p:cNvPr>
          <p:cNvSpPr>
            <a:spLocks noGrp="1"/>
          </p:cNvSpPr>
          <p:nvPr>
            <p:ph type="title"/>
          </p:nvPr>
        </p:nvSpPr>
        <p:spPr/>
        <p:txBody>
          <a:bodyPr/>
          <a:lstStyle/>
          <a:p>
            <a:r>
              <a:rPr lang="es-ES"/>
              <a:t>Haga clic para modificar el estilo de título del patrón</a:t>
            </a:r>
            <a:endParaRPr lang="es-ES" dirty="0"/>
          </a:p>
        </p:txBody>
      </p:sp>
      <p:sp>
        <p:nvSpPr>
          <p:cNvPr id="3" name="Marcador de contenido 2">
            <a:extLst>
              <a:ext uri="{FF2B5EF4-FFF2-40B4-BE49-F238E27FC236}">
                <a16:creationId xmlns:a16="http://schemas.microsoft.com/office/drawing/2014/main" id="{9C19BCE5-383B-4E06-8424-C8AE18498E87}"/>
              </a:ext>
            </a:extLst>
          </p:cNvPr>
          <p:cNvSpPr>
            <a:spLocks noGrp="1"/>
          </p:cNvSpPr>
          <p:nvPr>
            <p:ph idx="1"/>
          </p:nvPr>
        </p:nvSpPr>
        <p:spPr>
          <a:xfrm>
            <a:off x="696674" y="1162968"/>
            <a:ext cx="7837725" cy="167548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5" name="Marcador de número de diapositiva 5">
            <a:extLst>
              <a:ext uri="{FF2B5EF4-FFF2-40B4-BE49-F238E27FC236}">
                <a16:creationId xmlns:a16="http://schemas.microsoft.com/office/drawing/2014/main" id="{7F638444-FC88-44F2-8404-98E55E2B6AF4}"/>
              </a:ext>
            </a:extLst>
          </p:cNvPr>
          <p:cNvSpPr>
            <a:spLocks noGrp="1"/>
          </p:cNvSpPr>
          <p:nvPr>
            <p:ph type="sldNum" sz="quarter" idx="4"/>
          </p:nvPr>
        </p:nvSpPr>
        <p:spPr>
          <a:xfrm>
            <a:off x="774696" y="6231633"/>
            <a:ext cx="403229" cy="365125"/>
          </a:xfrm>
          <a:prstGeom prst="rect">
            <a:avLst/>
          </a:prstGeom>
        </p:spPr>
        <p:txBody>
          <a:bodyPr vert="horz" lIns="72000" tIns="72000" rIns="72000" bIns="72000" rtlCol="0" anchor="ctr"/>
          <a:lstStyle>
            <a:lvl1pPr algn="ctr">
              <a:defRPr lang="es-ES" sz="900" kern="1200" smtClean="0">
                <a:solidFill>
                  <a:schemeClr val="accent4"/>
                </a:solidFill>
                <a:latin typeface="+mj-lt"/>
                <a:ea typeface="+mj-ea"/>
                <a:cs typeface="+mj-cs"/>
              </a:defRPr>
            </a:lvl1pPr>
          </a:lstStyle>
          <a:p>
            <a:fld id="{F6F97755-CF1C-49EE-9832-9FD78690BC2A}" type="slidenum">
              <a:rPr lang="es-ES" smtClean="0"/>
              <a:pPr/>
              <a:t>‹Nº›</a:t>
            </a:fld>
            <a:endParaRPr lang="es-ES" dirty="0"/>
          </a:p>
        </p:txBody>
      </p:sp>
      <p:sp>
        <p:nvSpPr>
          <p:cNvPr id="6" name="Marcador de posición de imagen 5">
            <a:extLst>
              <a:ext uri="{FF2B5EF4-FFF2-40B4-BE49-F238E27FC236}">
                <a16:creationId xmlns:a16="http://schemas.microsoft.com/office/drawing/2014/main" id="{0C559F07-B3B6-45E8-90E7-DFA830A7DA8E}"/>
              </a:ext>
            </a:extLst>
          </p:cNvPr>
          <p:cNvSpPr>
            <a:spLocks noGrp="1"/>
          </p:cNvSpPr>
          <p:nvPr>
            <p:ph type="pic" sz="quarter" idx="10"/>
          </p:nvPr>
        </p:nvSpPr>
        <p:spPr>
          <a:xfrm>
            <a:off x="8791574" y="1160463"/>
            <a:ext cx="3400425" cy="4860925"/>
          </a:xfrm>
        </p:spPr>
        <p:txBody>
          <a:bodyPr/>
          <a:lstStyle/>
          <a:p>
            <a:r>
              <a:rPr lang="es-ES"/>
              <a:t>Haga clic en el icono para agregar una imagen</a:t>
            </a:r>
          </a:p>
        </p:txBody>
      </p:sp>
    </p:spTree>
    <p:extLst>
      <p:ext uri="{BB962C8B-B14F-4D97-AF65-F5344CB8AC3E}">
        <p14:creationId xmlns:p14="http://schemas.microsoft.com/office/powerpoint/2010/main" val="1548663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o y foto 2">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0C273B-26CB-41D3-A94E-8B75935CB3AB}"/>
              </a:ext>
            </a:extLst>
          </p:cNvPr>
          <p:cNvSpPr>
            <a:spLocks noGrp="1"/>
          </p:cNvSpPr>
          <p:nvPr>
            <p:ph type="title"/>
          </p:nvPr>
        </p:nvSpPr>
        <p:spPr/>
        <p:txBody>
          <a:bodyPr/>
          <a:lstStyle/>
          <a:p>
            <a:r>
              <a:rPr lang="es-ES"/>
              <a:t>Haga clic para modificar el estilo de título del patrón</a:t>
            </a:r>
            <a:endParaRPr lang="es-ES" dirty="0"/>
          </a:p>
        </p:txBody>
      </p:sp>
      <p:sp>
        <p:nvSpPr>
          <p:cNvPr id="3" name="Marcador de contenido 2">
            <a:extLst>
              <a:ext uri="{FF2B5EF4-FFF2-40B4-BE49-F238E27FC236}">
                <a16:creationId xmlns:a16="http://schemas.microsoft.com/office/drawing/2014/main" id="{9C19BCE5-383B-4E06-8424-C8AE18498E87}"/>
              </a:ext>
            </a:extLst>
          </p:cNvPr>
          <p:cNvSpPr>
            <a:spLocks noGrp="1"/>
          </p:cNvSpPr>
          <p:nvPr>
            <p:ph idx="1"/>
          </p:nvPr>
        </p:nvSpPr>
        <p:spPr>
          <a:xfrm>
            <a:off x="696674" y="1162968"/>
            <a:ext cx="10800001" cy="167548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5" name="Marcador de número de diapositiva 5">
            <a:extLst>
              <a:ext uri="{FF2B5EF4-FFF2-40B4-BE49-F238E27FC236}">
                <a16:creationId xmlns:a16="http://schemas.microsoft.com/office/drawing/2014/main" id="{7F638444-FC88-44F2-8404-98E55E2B6AF4}"/>
              </a:ext>
            </a:extLst>
          </p:cNvPr>
          <p:cNvSpPr>
            <a:spLocks noGrp="1"/>
          </p:cNvSpPr>
          <p:nvPr>
            <p:ph type="sldNum" sz="quarter" idx="4"/>
          </p:nvPr>
        </p:nvSpPr>
        <p:spPr>
          <a:xfrm>
            <a:off x="774696" y="6231633"/>
            <a:ext cx="403229" cy="365125"/>
          </a:xfrm>
          <a:prstGeom prst="rect">
            <a:avLst/>
          </a:prstGeom>
        </p:spPr>
        <p:txBody>
          <a:bodyPr vert="horz" lIns="72000" tIns="72000" rIns="72000" bIns="72000" rtlCol="0" anchor="ctr"/>
          <a:lstStyle>
            <a:lvl1pPr algn="ctr">
              <a:defRPr lang="es-ES" sz="900" kern="1200" smtClean="0">
                <a:solidFill>
                  <a:schemeClr val="accent4"/>
                </a:solidFill>
                <a:latin typeface="+mj-lt"/>
                <a:ea typeface="+mj-ea"/>
                <a:cs typeface="+mj-cs"/>
              </a:defRPr>
            </a:lvl1pPr>
          </a:lstStyle>
          <a:p>
            <a:fld id="{F6F97755-CF1C-49EE-9832-9FD78690BC2A}" type="slidenum">
              <a:rPr lang="es-ES" smtClean="0"/>
              <a:pPr/>
              <a:t>‹Nº›</a:t>
            </a:fld>
            <a:endParaRPr lang="es-ES" dirty="0"/>
          </a:p>
        </p:txBody>
      </p:sp>
      <p:sp>
        <p:nvSpPr>
          <p:cNvPr id="6" name="Marcador de posición de imagen 5">
            <a:extLst>
              <a:ext uri="{FF2B5EF4-FFF2-40B4-BE49-F238E27FC236}">
                <a16:creationId xmlns:a16="http://schemas.microsoft.com/office/drawing/2014/main" id="{0C559F07-B3B6-45E8-90E7-DFA830A7DA8E}"/>
              </a:ext>
            </a:extLst>
          </p:cNvPr>
          <p:cNvSpPr>
            <a:spLocks noGrp="1"/>
          </p:cNvSpPr>
          <p:nvPr>
            <p:ph type="pic" sz="quarter" idx="10"/>
          </p:nvPr>
        </p:nvSpPr>
        <p:spPr>
          <a:xfrm>
            <a:off x="766762" y="4219618"/>
            <a:ext cx="10658475" cy="1801770"/>
          </a:xfrm>
        </p:spPr>
        <p:txBody>
          <a:bodyPr/>
          <a:lstStyle/>
          <a:p>
            <a:r>
              <a:rPr lang="es-ES"/>
              <a:t>Haga clic en el icono para agregar una imagen</a:t>
            </a:r>
          </a:p>
        </p:txBody>
      </p:sp>
    </p:spTree>
    <p:extLst>
      <p:ext uri="{BB962C8B-B14F-4D97-AF65-F5344CB8AC3E}">
        <p14:creationId xmlns:p14="http://schemas.microsoft.com/office/powerpoint/2010/main" val="465298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2D44BF-8C92-46E6-96B6-95B31E7ED55A}"/>
              </a:ext>
            </a:extLst>
          </p:cNvPr>
          <p:cNvSpPr>
            <a:spLocks noGrp="1"/>
          </p:cNvSpPr>
          <p:nvPr>
            <p:ph type="title"/>
          </p:nvPr>
        </p:nvSpPr>
        <p:spPr/>
        <p:txBody>
          <a:bodyPr/>
          <a:lstStyle/>
          <a:p>
            <a:r>
              <a:rPr lang="es-ES"/>
              <a:t>Haga clic para modificar el estilo de título del patrón</a:t>
            </a:r>
            <a:endParaRPr lang="es-ES" dirty="0"/>
          </a:p>
        </p:txBody>
      </p:sp>
      <p:sp>
        <p:nvSpPr>
          <p:cNvPr id="6" name="Marcador de número de diapositiva 5">
            <a:extLst>
              <a:ext uri="{FF2B5EF4-FFF2-40B4-BE49-F238E27FC236}">
                <a16:creationId xmlns:a16="http://schemas.microsoft.com/office/drawing/2014/main" id="{C5CF6F42-BEFB-40A2-A411-6B09F837EB3E}"/>
              </a:ext>
            </a:extLst>
          </p:cNvPr>
          <p:cNvSpPr>
            <a:spLocks noGrp="1"/>
          </p:cNvSpPr>
          <p:nvPr>
            <p:ph type="sldNum" sz="quarter" idx="4"/>
          </p:nvPr>
        </p:nvSpPr>
        <p:spPr>
          <a:xfrm>
            <a:off x="774696" y="6231633"/>
            <a:ext cx="403229" cy="365125"/>
          </a:xfrm>
          <a:prstGeom prst="rect">
            <a:avLst/>
          </a:prstGeom>
        </p:spPr>
        <p:txBody>
          <a:bodyPr vert="horz" lIns="72000" tIns="72000" rIns="72000" bIns="72000" rtlCol="0" anchor="ctr"/>
          <a:lstStyle>
            <a:lvl1pPr algn="ctr">
              <a:defRPr lang="es-ES" sz="900" kern="1200" smtClean="0">
                <a:solidFill>
                  <a:schemeClr val="accent4"/>
                </a:solidFill>
                <a:latin typeface="+mj-lt"/>
                <a:ea typeface="+mj-ea"/>
                <a:cs typeface="+mj-cs"/>
              </a:defRPr>
            </a:lvl1pPr>
          </a:lstStyle>
          <a:p>
            <a:fld id="{F6F97755-CF1C-49EE-9832-9FD78690BC2A}" type="slidenum">
              <a:rPr lang="es-ES" smtClean="0"/>
              <a:pPr/>
              <a:t>‹Nº›</a:t>
            </a:fld>
            <a:endParaRPr lang="es-ES" dirty="0"/>
          </a:p>
        </p:txBody>
      </p:sp>
    </p:spTree>
    <p:extLst>
      <p:ext uri="{BB962C8B-B14F-4D97-AF65-F5344CB8AC3E}">
        <p14:creationId xmlns:p14="http://schemas.microsoft.com/office/powerpoint/2010/main" val="4206175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Imagen 8" descr="Forma&#10;&#10;Descripción generada automáticamente">
            <a:extLst>
              <a:ext uri="{FF2B5EF4-FFF2-40B4-BE49-F238E27FC236}">
                <a16:creationId xmlns:a16="http://schemas.microsoft.com/office/drawing/2014/main" id="{B8173844-B0DD-4887-98B0-C6CA0C36786A}"/>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715" y="-13760"/>
            <a:ext cx="4829578" cy="6858000"/>
          </a:xfrm>
          <a:prstGeom prst="rect">
            <a:avLst/>
          </a:prstGeom>
        </p:spPr>
      </p:pic>
      <p:sp>
        <p:nvSpPr>
          <p:cNvPr id="2" name="Marcador de título 1">
            <a:extLst>
              <a:ext uri="{FF2B5EF4-FFF2-40B4-BE49-F238E27FC236}">
                <a16:creationId xmlns:a16="http://schemas.microsoft.com/office/drawing/2014/main" id="{5ACD892D-5E3D-4921-B5E5-07D2DCFE2E37}"/>
              </a:ext>
            </a:extLst>
          </p:cNvPr>
          <p:cNvSpPr>
            <a:spLocks noGrp="1"/>
          </p:cNvSpPr>
          <p:nvPr>
            <p:ph type="title"/>
          </p:nvPr>
        </p:nvSpPr>
        <p:spPr>
          <a:xfrm>
            <a:off x="696675" y="412620"/>
            <a:ext cx="10800000" cy="422405"/>
          </a:xfrm>
          <a:prstGeom prst="rect">
            <a:avLst/>
          </a:prstGeom>
        </p:spPr>
        <p:txBody>
          <a:bodyPr vert="horz" lIns="72000" tIns="72000" rIns="72000" bIns="72000" rtlCol="0" anchor="b" anchorCtr="0">
            <a:spAutoFit/>
          </a:bodyPr>
          <a:lstStyle/>
          <a:p>
            <a:endParaRPr lang="es-ES" dirty="0"/>
          </a:p>
        </p:txBody>
      </p:sp>
      <p:sp>
        <p:nvSpPr>
          <p:cNvPr id="3" name="Marcador de texto 2">
            <a:extLst>
              <a:ext uri="{FF2B5EF4-FFF2-40B4-BE49-F238E27FC236}">
                <a16:creationId xmlns:a16="http://schemas.microsoft.com/office/drawing/2014/main" id="{C0BEF000-F963-4F11-B2BC-EACC9661DA23}"/>
              </a:ext>
            </a:extLst>
          </p:cNvPr>
          <p:cNvSpPr>
            <a:spLocks noGrp="1"/>
          </p:cNvSpPr>
          <p:nvPr>
            <p:ph type="body" idx="1"/>
          </p:nvPr>
        </p:nvSpPr>
        <p:spPr>
          <a:xfrm>
            <a:off x="696675" y="1162968"/>
            <a:ext cx="10800000" cy="1732782"/>
          </a:xfrm>
          <a:prstGeom prst="rect">
            <a:avLst/>
          </a:prstGeom>
          <a:noFill/>
        </p:spPr>
        <p:txBody>
          <a:bodyPr vert="horz" wrap="square" lIns="91440" tIns="45720" rIns="91440" bIns="45720" rtlCol="0">
            <a:sp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6" name="Marcador de número de diapositiva 5">
            <a:extLst>
              <a:ext uri="{FF2B5EF4-FFF2-40B4-BE49-F238E27FC236}">
                <a16:creationId xmlns:a16="http://schemas.microsoft.com/office/drawing/2014/main" id="{1A657196-8149-410B-A086-6331F4D99B7D}"/>
              </a:ext>
            </a:extLst>
          </p:cNvPr>
          <p:cNvSpPr>
            <a:spLocks noGrp="1"/>
          </p:cNvSpPr>
          <p:nvPr>
            <p:ph type="sldNum" sz="quarter" idx="4"/>
          </p:nvPr>
        </p:nvSpPr>
        <p:spPr>
          <a:xfrm>
            <a:off x="774696" y="6231633"/>
            <a:ext cx="403229" cy="365125"/>
          </a:xfrm>
          <a:prstGeom prst="rect">
            <a:avLst/>
          </a:prstGeom>
        </p:spPr>
        <p:txBody>
          <a:bodyPr vert="horz" lIns="72000" tIns="72000" rIns="72000" bIns="72000" rtlCol="0" anchor="ctr" anchorCtr="0"/>
          <a:lstStyle>
            <a:lvl1pPr algn="ctr">
              <a:defRPr lang="es-ES" sz="900" kern="1200" smtClean="0">
                <a:solidFill>
                  <a:schemeClr val="accent4"/>
                </a:solidFill>
                <a:latin typeface="+mj-lt"/>
                <a:ea typeface="+mj-ea"/>
                <a:cs typeface="+mj-cs"/>
              </a:defRPr>
            </a:lvl1pPr>
          </a:lstStyle>
          <a:p>
            <a:fld id="{F6F97755-CF1C-49EE-9832-9FD78690BC2A}" type="slidenum">
              <a:rPr lang="es-ES" smtClean="0"/>
              <a:pPr/>
              <a:t>‹Nº›</a:t>
            </a:fld>
            <a:endParaRPr lang="es-ES" dirty="0"/>
          </a:p>
        </p:txBody>
      </p:sp>
      <p:cxnSp>
        <p:nvCxnSpPr>
          <p:cNvPr id="5" name="Conector recto 4">
            <a:extLst>
              <a:ext uri="{FF2B5EF4-FFF2-40B4-BE49-F238E27FC236}">
                <a16:creationId xmlns:a16="http://schemas.microsoft.com/office/drawing/2014/main" id="{C0F42F6E-242C-4042-8E58-551C96F6C60E}"/>
              </a:ext>
            </a:extLst>
          </p:cNvPr>
          <p:cNvCxnSpPr>
            <a:cxnSpLocks/>
          </p:cNvCxnSpPr>
          <p:nvPr userDrawn="1"/>
        </p:nvCxnSpPr>
        <p:spPr>
          <a:xfrm>
            <a:off x="1250094" y="6276083"/>
            <a:ext cx="0" cy="276225"/>
          </a:xfrm>
          <a:prstGeom prst="line">
            <a:avLst/>
          </a:prstGeom>
        </p:spPr>
        <p:style>
          <a:lnRef idx="1">
            <a:schemeClr val="accent1"/>
          </a:lnRef>
          <a:fillRef idx="0">
            <a:schemeClr val="accent1"/>
          </a:fillRef>
          <a:effectRef idx="0">
            <a:schemeClr val="accent1"/>
          </a:effectRef>
          <a:fontRef idx="minor">
            <a:schemeClr val="tx1"/>
          </a:fontRef>
        </p:style>
      </p:cxnSp>
      <p:pic>
        <p:nvPicPr>
          <p:cNvPr id="7" name="Imagen 6" descr="Logotipo&#10;&#10;Descripción generada automáticamente con confianza baja">
            <a:extLst>
              <a:ext uri="{FF2B5EF4-FFF2-40B4-BE49-F238E27FC236}">
                <a16:creationId xmlns:a16="http://schemas.microsoft.com/office/drawing/2014/main" id="{6DF87AD5-5954-46D6-8F65-19C0BAEBF555}"/>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1248275" y="6099958"/>
            <a:ext cx="496800" cy="496800"/>
          </a:xfrm>
          <a:prstGeom prst="rect">
            <a:avLst/>
          </a:prstGeom>
        </p:spPr>
      </p:pic>
      <p:sp>
        <p:nvSpPr>
          <p:cNvPr id="10" name="Rectángulo 9">
            <a:extLst>
              <a:ext uri="{FF2B5EF4-FFF2-40B4-BE49-F238E27FC236}">
                <a16:creationId xmlns:a16="http://schemas.microsoft.com/office/drawing/2014/main" id="{FA942244-12EA-4F1D-8193-B88C997AAC86}"/>
              </a:ext>
            </a:extLst>
          </p:cNvPr>
          <p:cNvSpPr/>
          <p:nvPr userDrawn="1"/>
        </p:nvSpPr>
        <p:spPr>
          <a:xfrm>
            <a:off x="-6000" y="6802086"/>
            <a:ext cx="12204000" cy="696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
          </a:p>
        </p:txBody>
      </p:sp>
    </p:spTree>
    <p:extLst>
      <p:ext uri="{BB962C8B-B14F-4D97-AF65-F5344CB8AC3E}">
        <p14:creationId xmlns:p14="http://schemas.microsoft.com/office/powerpoint/2010/main" val="1484509919"/>
      </p:ext>
    </p:extLst>
  </p:cSld>
  <p:clrMap bg1="lt1" tx1="dk1" bg2="lt2" tx2="dk2" accent1="accent1" accent2="accent2" accent3="accent3" accent4="accent4" accent5="accent5" accent6="accent6" hlink="hlink" folHlink="folHlink"/>
  <p:sldLayoutIdLst>
    <p:sldLayoutId id="2147483656" r:id="rId1"/>
    <p:sldLayoutId id="2147483651" r:id="rId2"/>
    <p:sldLayoutId id="2147483660" r:id="rId3"/>
    <p:sldLayoutId id="2147483650" r:id="rId4"/>
    <p:sldLayoutId id="2147483652" r:id="rId5"/>
    <p:sldLayoutId id="2147483657" r:id="rId6"/>
    <p:sldLayoutId id="2147483658" r:id="rId7"/>
    <p:sldLayoutId id="2147483666" r:id="rId8"/>
    <p:sldLayoutId id="2147483654" r:id="rId9"/>
    <p:sldLayoutId id="2147483655" r:id="rId10"/>
    <p:sldLayoutId id="2147483661" r:id="rId11"/>
    <p:sldLayoutId id="2147483667" r:id="rId12"/>
    <p:sldLayoutId id="2147483664" r:id="rId13"/>
  </p:sldLayoutIdLst>
  <p:hf hdr="0" dt="0"/>
  <p:txStyles>
    <p:titleStyle>
      <a:lvl1pPr algn="l" defTabSz="914400" rtl="0" eaLnBrk="1" latinLnBrk="0" hangingPunct="1">
        <a:lnSpc>
          <a:spcPct val="90000"/>
        </a:lnSpc>
        <a:spcBef>
          <a:spcPct val="0"/>
        </a:spcBef>
        <a:buNone/>
        <a:defRPr lang="es-ES" sz="2000" b="1" kern="1200" dirty="0">
          <a:solidFill>
            <a:srgbClr val="013E77"/>
          </a:solidFill>
          <a:latin typeface="Verdana" panose="020B0604030504040204" pitchFamily="34" charset="0"/>
          <a:ea typeface="Verdana" panose="020B0604030504040204" pitchFamily="34" charset="0"/>
          <a:cs typeface="+mn-cs"/>
        </a:defRPr>
      </a:lvl1pPr>
    </p:titleStyle>
    <p:bodyStyle>
      <a:lvl1pPr marL="0" indent="0" algn="l" defTabSz="914400" rtl="0" eaLnBrk="1" latinLnBrk="0" hangingPunct="1">
        <a:lnSpc>
          <a:spcPct val="100000"/>
        </a:lnSpc>
        <a:spcBef>
          <a:spcPts val="600"/>
        </a:spcBef>
        <a:spcAft>
          <a:spcPts val="600"/>
        </a:spcAft>
        <a:buClr>
          <a:schemeClr val="accent1"/>
        </a:buClr>
        <a:buFont typeface="Arial" panose="020B0604020202020204" pitchFamily="34" charset="0"/>
        <a:buNone/>
        <a:defRPr sz="1600" kern="1200">
          <a:solidFill>
            <a:schemeClr val="tx1"/>
          </a:solidFill>
          <a:latin typeface="+mn-lt"/>
          <a:ea typeface="+mn-ea"/>
          <a:cs typeface="+mn-cs"/>
        </a:defRPr>
      </a:lvl1pPr>
      <a:lvl2pPr marL="180000" indent="-180000" algn="l" defTabSz="914400" rtl="0" eaLnBrk="1" latinLnBrk="0" hangingPunct="1">
        <a:lnSpc>
          <a:spcPct val="90000"/>
        </a:lnSpc>
        <a:spcBef>
          <a:spcPts val="600"/>
        </a:spcBef>
        <a:spcAft>
          <a:spcPts val="600"/>
        </a:spcAft>
        <a:buClr>
          <a:schemeClr val="accent1"/>
        </a:buClr>
        <a:buFont typeface="Wingdings" panose="05000000000000000000" pitchFamily="2" charset="2"/>
        <a:buChar char="§"/>
        <a:defRPr sz="1600" kern="1200">
          <a:solidFill>
            <a:schemeClr val="tx1"/>
          </a:solidFill>
          <a:latin typeface="+mn-lt"/>
          <a:ea typeface="+mn-ea"/>
          <a:cs typeface="+mn-cs"/>
        </a:defRPr>
      </a:lvl2pPr>
      <a:lvl3pPr marL="360000" indent="-180000" algn="l" defTabSz="914400" rtl="0" eaLnBrk="1" latinLnBrk="0" hangingPunct="1">
        <a:lnSpc>
          <a:spcPct val="90000"/>
        </a:lnSpc>
        <a:spcBef>
          <a:spcPts val="600"/>
        </a:spcBef>
        <a:spcAft>
          <a:spcPts val="600"/>
        </a:spcAft>
        <a:buClr>
          <a:schemeClr val="accent1"/>
        </a:buClr>
        <a:buFont typeface="Wingdings" panose="05000000000000000000" pitchFamily="2" charset="2"/>
        <a:buChar char="§"/>
        <a:defRPr sz="1400" kern="1200">
          <a:solidFill>
            <a:schemeClr val="tx1"/>
          </a:solidFill>
          <a:latin typeface="+mn-lt"/>
          <a:ea typeface="+mn-ea"/>
          <a:cs typeface="+mn-cs"/>
        </a:defRPr>
      </a:lvl3pPr>
      <a:lvl4pPr marL="540000" indent="-180000" algn="l" defTabSz="914400" rtl="0" eaLnBrk="1" latinLnBrk="0" hangingPunct="1">
        <a:lnSpc>
          <a:spcPct val="90000"/>
        </a:lnSpc>
        <a:spcBef>
          <a:spcPts val="600"/>
        </a:spcBef>
        <a:spcAft>
          <a:spcPts val="600"/>
        </a:spcAft>
        <a:buClr>
          <a:schemeClr val="accent1"/>
        </a:buClr>
        <a:buFont typeface="Wingdings" panose="05000000000000000000" pitchFamily="2" charset="2"/>
        <a:buChar char="§"/>
        <a:defRPr sz="1200" kern="1200">
          <a:solidFill>
            <a:schemeClr val="tx1"/>
          </a:solidFill>
          <a:latin typeface="+mn-lt"/>
          <a:ea typeface="+mn-ea"/>
          <a:cs typeface="+mn-cs"/>
        </a:defRPr>
      </a:lvl4pPr>
      <a:lvl5pPr marL="720000" indent="-180000" algn="l" defTabSz="914400" rtl="0" eaLnBrk="1" latinLnBrk="0" hangingPunct="1">
        <a:lnSpc>
          <a:spcPct val="90000"/>
        </a:lnSpc>
        <a:spcBef>
          <a:spcPts val="600"/>
        </a:spcBef>
        <a:spcAft>
          <a:spcPts val="600"/>
        </a:spcAft>
        <a:buClr>
          <a:schemeClr val="accent1"/>
        </a:buClr>
        <a:buFont typeface="Wingdings" panose="05000000000000000000" pitchFamily="2" charset="2"/>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3795" userDrawn="1">
          <p15:clr>
            <a:srgbClr val="F26B43"/>
          </p15:clr>
        </p15:guide>
        <p15:guide id="3" pos="3885" userDrawn="1">
          <p15:clr>
            <a:srgbClr val="F26B43"/>
          </p15:clr>
        </p15:guide>
        <p15:guide id="4" pos="483" userDrawn="1">
          <p15:clr>
            <a:srgbClr val="F26B43"/>
          </p15:clr>
        </p15:guide>
        <p15:guide id="5" pos="438" userDrawn="1">
          <p15:clr>
            <a:srgbClr val="F26B43"/>
          </p15:clr>
        </p15:guide>
        <p15:guide id="6" pos="7242" userDrawn="1">
          <p15:clr>
            <a:srgbClr val="F26B43"/>
          </p15:clr>
        </p15:guide>
        <p15:guide id="7" pos="7197" userDrawn="1">
          <p15:clr>
            <a:srgbClr val="F26B43"/>
          </p15:clr>
        </p15:guide>
        <p15:guide id="8" orient="horz" pos="731" userDrawn="1">
          <p15:clr>
            <a:srgbClr val="F26B43"/>
          </p15:clr>
        </p15:guide>
        <p15:guide id="9" orient="horz" pos="777" userDrawn="1">
          <p15:clr>
            <a:srgbClr val="F26B43"/>
          </p15:clr>
        </p15:guide>
        <p15:guide id="10" orient="horz" pos="527" userDrawn="1">
          <p15:clr>
            <a:srgbClr val="F26B43"/>
          </p15:clr>
        </p15:guide>
        <p15:guide id="11" orient="horz" pos="379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emf"/><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diagramLayout" Target="../diagrams/layout2.xml"/><Relationship Id="rId7" Type="http://schemas.openxmlformats.org/officeDocument/2006/relationships/image" Target="../media/image19.pn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9.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hyperlink" Target="https://data.europa.eu/doi/10.2766/720690" TargetMode="External"/><Relationship Id="rId2" Type="http://schemas.openxmlformats.org/officeDocument/2006/relationships/image" Target="../media/image41.emf"/><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9.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hyperlink" Target="http://ec.europa.eu/research/participants/portal/desktop/en/experts/index.html" TargetMode="Externa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4.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hyperlink" Target="https://ec.europa.eu/info/funding-tenders/opportunities/docs/2021-2027/horizon/guidance/programme-guide_horizon_en.pdf"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5A74331-09D6-6138-93A3-3142170BF7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8911" y="1257861"/>
            <a:ext cx="3349893" cy="1119502"/>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3">
            <a:extLst>
              <a:ext uri="{FF2B5EF4-FFF2-40B4-BE49-F238E27FC236}">
                <a16:creationId xmlns:a16="http://schemas.microsoft.com/office/drawing/2014/main" id="{E1A4EB02-2524-4152-AFDE-B114AEEA638B}"/>
              </a:ext>
            </a:extLst>
          </p:cNvPr>
          <p:cNvSpPr>
            <a:spLocks noGrp="1"/>
          </p:cNvSpPr>
          <p:nvPr>
            <p:ph type="ctrTitle"/>
          </p:nvPr>
        </p:nvSpPr>
        <p:spPr>
          <a:xfrm>
            <a:off x="5032132" y="2720737"/>
            <a:ext cx="6063448" cy="1253402"/>
          </a:xfrm>
        </p:spPr>
        <p:txBody>
          <a:bodyPr wrap="square" lIns="72000">
            <a:spAutoFit/>
          </a:bodyPr>
          <a:lstStyle/>
          <a:p>
            <a:r>
              <a:rPr lang="es-ES" b="1" dirty="0"/>
              <a:t>Info Day MSCA-DN y MSCA-PF</a:t>
            </a:r>
          </a:p>
        </p:txBody>
      </p:sp>
      <p:sp>
        <p:nvSpPr>
          <p:cNvPr id="14" name="Subtítulo 13">
            <a:extLst>
              <a:ext uri="{FF2B5EF4-FFF2-40B4-BE49-F238E27FC236}">
                <a16:creationId xmlns:a16="http://schemas.microsoft.com/office/drawing/2014/main" id="{70120F80-68C9-4983-9CB4-E9817CB74A4C}"/>
              </a:ext>
            </a:extLst>
          </p:cNvPr>
          <p:cNvSpPr>
            <a:spLocks noGrp="1"/>
          </p:cNvSpPr>
          <p:nvPr>
            <p:ph type="body" sz="quarter" idx="10"/>
          </p:nvPr>
        </p:nvSpPr>
        <p:spPr>
          <a:xfrm>
            <a:off x="5270342" y="4421205"/>
            <a:ext cx="5427459" cy="453183"/>
          </a:xfrm>
        </p:spPr>
        <p:txBody>
          <a:bodyPr wrap="square">
            <a:spAutoFit/>
          </a:bodyPr>
          <a:lstStyle/>
          <a:p>
            <a:r>
              <a:rPr lang="es-ES" sz="2000" b="1" dirty="0"/>
              <a:t>COOPERATE4EU 2.0</a:t>
            </a:r>
          </a:p>
        </p:txBody>
      </p:sp>
      <p:pic>
        <p:nvPicPr>
          <p:cNvPr id="6" name="Imagen 5" descr="Texto, Carta&#10;&#10;Descripción generada automáticamente">
            <a:extLst>
              <a:ext uri="{FF2B5EF4-FFF2-40B4-BE49-F238E27FC236}">
                <a16:creationId xmlns:a16="http://schemas.microsoft.com/office/drawing/2014/main" id="{E5000BAF-7432-D1AB-FD5E-5A38CC446F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7969" y="4918644"/>
            <a:ext cx="2991775" cy="520418"/>
          </a:xfrm>
          <a:prstGeom prst="rect">
            <a:avLst/>
          </a:prstGeom>
        </p:spPr>
      </p:pic>
      <p:sp>
        <p:nvSpPr>
          <p:cNvPr id="7" name="CuadroTexto 6">
            <a:extLst>
              <a:ext uri="{FF2B5EF4-FFF2-40B4-BE49-F238E27FC236}">
                <a16:creationId xmlns:a16="http://schemas.microsoft.com/office/drawing/2014/main" id="{26A0A2BD-C0E3-2072-C6D8-A9FFB1FCCA63}"/>
              </a:ext>
            </a:extLst>
          </p:cNvPr>
          <p:cNvSpPr txBox="1"/>
          <p:nvPr/>
        </p:nvSpPr>
        <p:spPr>
          <a:xfrm>
            <a:off x="6426068" y="5509996"/>
            <a:ext cx="3629875" cy="338554"/>
          </a:xfrm>
          <a:prstGeom prst="rect">
            <a:avLst/>
          </a:prstGeom>
          <a:noFill/>
        </p:spPr>
        <p:txBody>
          <a:bodyPr wrap="square">
            <a:spAutoFit/>
          </a:bodyPr>
          <a:lstStyle/>
          <a:p>
            <a:r>
              <a:rPr lang="es-ES" sz="800" dirty="0">
                <a:solidFill>
                  <a:schemeClr val="accent1"/>
                </a:solidFill>
              </a:rPr>
              <a:t>ESTA PRESENTACIÓN ES PARTE DE LA ACTUACIÓN GPE2023-001215-P, FINANCIADO POR MCIN/AEI/10.13039/501100011033. </a:t>
            </a:r>
          </a:p>
        </p:txBody>
      </p:sp>
    </p:spTree>
    <p:extLst>
      <p:ext uri="{BB962C8B-B14F-4D97-AF65-F5344CB8AC3E}">
        <p14:creationId xmlns:p14="http://schemas.microsoft.com/office/powerpoint/2010/main" val="1176357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96C09B-991D-462D-AF09-73F86D21B0AD}"/>
              </a:ext>
            </a:extLst>
          </p:cNvPr>
          <p:cNvSpPr>
            <a:spLocks noGrp="1"/>
          </p:cNvSpPr>
          <p:nvPr>
            <p:ph type="title"/>
          </p:nvPr>
        </p:nvSpPr>
        <p:spPr>
          <a:xfrm>
            <a:off x="6175953" y="-222616"/>
            <a:ext cx="4840010" cy="1807305"/>
          </a:xfrm>
        </p:spPr>
        <p:txBody>
          <a:bodyPr vert="horz" lIns="91440" tIns="45720" rIns="91440" bIns="45720" rtlCol="0" anchor="ctr">
            <a:normAutofit/>
          </a:bodyPr>
          <a:lstStyle/>
          <a:p>
            <a:r>
              <a:rPr lang="en-US" dirty="0"/>
              <a:t>1. MSCA – Doctoral Networks (DN) Tips</a:t>
            </a:r>
          </a:p>
        </p:txBody>
      </p:sp>
      <p:pic>
        <p:nvPicPr>
          <p:cNvPr id="9220" name="Picture 4" descr="Bombilla de luz de dibujo png | PNGEgg">
            <a:extLst>
              <a:ext uri="{FF2B5EF4-FFF2-40B4-BE49-F238E27FC236}">
                <a16:creationId xmlns:a16="http://schemas.microsoft.com/office/drawing/2014/main" id="{3ED4B8D3-8599-DE76-2D44-E7518F2ACE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678" r="24585" b="4"/>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47E49170-57BB-7243-19D9-B0D26A678AB4}"/>
              </a:ext>
            </a:extLst>
          </p:cNvPr>
          <p:cNvSpPr txBox="1"/>
          <p:nvPr/>
        </p:nvSpPr>
        <p:spPr>
          <a:xfrm>
            <a:off x="6016048" y="1394871"/>
            <a:ext cx="4840010" cy="4975923"/>
          </a:xfrm>
          <a:prstGeom prst="rect">
            <a:avLst/>
          </a:prstGeom>
        </p:spPr>
        <p:txBody>
          <a:bodyPr vert="horz" lIns="91440" tIns="45720" rIns="91440" bIns="45720" rtlCol="0">
            <a:noAutofit/>
          </a:bodyPr>
          <a:lstStyle/>
          <a:p>
            <a:pPr marL="342900" indent="-285750">
              <a:lnSpc>
                <a:spcPct val="90000"/>
              </a:lnSpc>
              <a:spcAft>
                <a:spcPts val="600"/>
              </a:spcAft>
              <a:buClr>
                <a:srgbClr val="02CC9C"/>
              </a:buClr>
              <a:buFont typeface="Wingdings" panose="05000000000000000000" pitchFamily="2" charset="2"/>
              <a:buChar char="ü"/>
            </a:pPr>
            <a:r>
              <a:rPr lang="en-US" sz="1600" dirty="0">
                <a:solidFill>
                  <a:schemeClr val="accent5">
                    <a:lumMod val="50000"/>
                  </a:schemeClr>
                </a:solidFill>
                <a:cs typeface="Arial" panose="020B0604020202020204" pitchFamily="34" charset="0"/>
              </a:rPr>
              <a:t>Explain the concepts, models and assumptions emerging from the State of the Art (</a:t>
            </a:r>
            <a:r>
              <a:rPr lang="en-US" sz="1600" dirty="0" err="1">
                <a:solidFill>
                  <a:schemeClr val="accent5">
                    <a:lumMod val="50000"/>
                  </a:schemeClr>
                </a:solidFill>
                <a:cs typeface="Arial" panose="020B0604020202020204" pitchFamily="34" charset="0"/>
              </a:rPr>
              <a:t>SoA</a:t>
            </a:r>
            <a:r>
              <a:rPr lang="en-US" sz="1600" dirty="0">
                <a:solidFill>
                  <a:schemeClr val="accent5">
                    <a:lumMod val="50000"/>
                  </a:schemeClr>
                </a:solidFill>
                <a:cs typeface="Arial" panose="020B0604020202020204" pitchFamily="34" charset="0"/>
              </a:rPr>
              <a:t>).</a:t>
            </a:r>
          </a:p>
          <a:p>
            <a:pPr marL="342900" indent="-285750">
              <a:lnSpc>
                <a:spcPct val="90000"/>
              </a:lnSpc>
              <a:spcAft>
                <a:spcPts val="600"/>
              </a:spcAft>
              <a:buClr>
                <a:srgbClr val="02CC9C"/>
              </a:buClr>
              <a:buFont typeface="Wingdings" panose="05000000000000000000" pitchFamily="2" charset="2"/>
              <a:buChar char="ü"/>
            </a:pPr>
            <a:endParaRPr lang="en-US" sz="1600" dirty="0">
              <a:solidFill>
                <a:schemeClr val="accent5">
                  <a:lumMod val="50000"/>
                </a:schemeClr>
              </a:solidFill>
              <a:cs typeface="Arial" panose="020B0604020202020204" pitchFamily="34" charset="0"/>
            </a:endParaRPr>
          </a:p>
          <a:p>
            <a:pPr marL="342900" indent="-285750">
              <a:lnSpc>
                <a:spcPct val="90000"/>
              </a:lnSpc>
              <a:spcAft>
                <a:spcPts val="600"/>
              </a:spcAft>
              <a:buClr>
                <a:srgbClr val="02CC9C"/>
              </a:buClr>
              <a:buFont typeface="Wingdings" panose="05000000000000000000" pitchFamily="2" charset="2"/>
              <a:buChar char="ü"/>
            </a:pPr>
            <a:r>
              <a:rPr lang="en-US" sz="1600" dirty="0">
                <a:solidFill>
                  <a:schemeClr val="accent5">
                    <a:lumMod val="50000"/>
                  </a:schemeClr>
                </a:solidFill>
                <a:cs typeface="Arial" panose="020B0604020202020204" pitchFamily="34" charset="0"/>
              </a:rPr>
              <a:t>Which techniques, methods, instruments will be used to achieve your scientific objectives: ow is your approach innovative / different from others?</a:t>
            </a:r>
          </a:p>
          <a:p>
            <a:pPr marL="342900" indent="-285750">
              <a:lnSpc>
                <a:spcPct val="90000"/>
              </a:lnSpc>
              <a:spcAft>
                <a:spcPts val="600"/>
              </a:spcAft>
              <a:buClr>
                <a:srgbClr val="02CC9C"/>
              </a:buClr>
              <a:buFont typeface="Wingdings" panose="05000000000000000000" pitchFamily="2" charset="2"/>
              <a:buChar char="ü"/>
            </a:pPr>
            <a:endParaRPr lang="en-US" sz="1600" dirty="0">
              <a:solidFill>
                <a:schemeClr val="accent5">
                  <a:lumMod val="50000"/>
                </a:schemeClr>
              </a:solidFill>
              <a:cs typeface="Arial" panose="020B0604020202020204" pitchFamily="34" charset="0"/>
            </a:endParaRPr>
          </a:p>
          <a:p>
            <a:pPr marL="342900" indent="-285750">
              <a:lnSpc>
                <a:spcPct val="90000"/>
              </a:lnSpc>
              <a:spcAft>
                <a:spcPts val="600"/>
              </a:spcAft>
              <a:buClr>
                <a:srgbClr val="02CC9C"/>
              </a:buClr>
              <a:buFont typeface="Wingdings" panose="05000000000000000000" pitchFamily="2" charset="2"/>
              <a:buChar char="ü"/>
            </a:pPr>
            <a:r>
              <a:rPr lang="en-US" sz="1600" dirty="0">
                <a:solidFill>
                  <a:schemeClr val="accent5">
                    <a:lumMod val="50000"/>
                  </a:schemeClr>
                </a:solidFill>
                <a:cs typeface="Arial" panose="020B0604020202020204" pitchFamily="34" charset="0"/>
              </a:rPr>
              <a:t>Explain multi-/interdisciplinary aspects: integration of data, techniques, </a:t>
            </a:r>
            <a:r>
              <a:rPr lang="en-US" sz="1600" dirty="0" err="1">
                <a:solidFill>
                  <a:schemeClr val="accent5">
                    <a:lumMod val="50000"/>
                  </a:schemeClr>
                </a:solidFill>
                <a:cs typeface="Arial" panose="020B0604020202020204" pitchFamily="34" charset="0"/>
              </a:rPr>
              <a:t>tolos</a:t>
            </a:r>
            <a:r>
              <a:rPr lang="en-US" sz="1600" dirty="0">
                <a:solidFill>
                  <a:schemeClr val="accent5">
                    <a:lumMod val="50000"/>
                  </a:schemeClr>
                </a:solidFill>
                <a:cs typeface="Arial" panose="020B0604020202020204" pitchFamily="34" charset="0"/>
              </a:rPr>
              <a:t>, perspectives, concepts or theories from two or more scientific disciplines.</a:t>
            </a:r>
          </a:p>
          <a:p>
            <a:pPr marL="342900" indent="-285750">
              <a:lnSpc>
                <a:spcPct val="90000"/>
              </a:lnSpc>
              <a:spcAft>
                <a:spcPts val="600"/>
              </a:spcAft>
              <a:buClr>
                <a:srgbClr val="02CC9C"/>
              </a:buClr>
              <a:buFont typeface="Wingdings" panose="05000000000000000000" pitchFamily="2" charset="2"/>
              <a:buChar char="ü"/>
            </a:pPr>
            <a:endParaRPr lang="en-US" sz="1600" dirty="0">
              <a:solidFill>
                <a:schemeClr val="accent5">
                  <a:lumMod val="50000"/>
                </a:schemeClr>
              </a:solidFill>
              <a:cs typeface="Arial" panose="020B0604020202020204" pitchFamily="34" charset="0"/>
            </a:endParaRPr>
          </a:p>
          <a:p>
            <a:pPr marL="342900" indent="-285750">
              <a:lnSpc>
                <a:spcPct val="90000"/>
              </a:lnSpc>
              <a:spcAft>
                <a:spcPts val="600"/>
              </a:spcAft>
              <a:buClr>
                <a:srgbClr val="02CC9C"/>
              </a:buClr>
              <a:buFont typeface="Wingdings" panose="05000000000000000000" pitchFamily="2" charset="2"/>
              <a:buChar char="ü"/>
            </a:pPr>
            <a:r>
              <a:rPr lang="en-US" sz="1600" dirty="0">
                <a:solidFill>
                  <a:schemeClr val="accent5">
                    <a:lumMod val="50000"/>
                  </a:schemeClr>
                </a:solidFill>
                <a:cs typeface="Arial" panose="020B0604020202020204" pitchFamily="34" charset="0"/>
              </a:rPr>
              <a:t>Identify any challenges: these will later be presented under risk assessment in section 3</a:t>
            </a:r>
          </a:p>
          <a:p>
            <a:pPr marL="342900" indent="-285750">
              <a:lnSpc>
                <a:spcPct val="90000"/>
              </a:lnSpc>
              <a:spcAft>
                <a:spcPts val="600"/>
              </a:spcAft>
              <a:buClr>
                <a:srgbClr val="02CC9C"/>
              </a:buClr>
              <a:buFont typeface="Wingdings" panose="05000000000000000000" pitchFamily="2" charset="2"/>
              <a:buChar char="ü"/>
            </a:pPr>
            <a:endParaRPr lang="en-US" sz="1600" dirty="0">
              <a:solidFill>
                <a:schemeClr val="accent5">
                  <a:lumMod val="50000"/>
                </a:schemeClr>
              </a:solidFill>
              <a:cs typeface="Arial" panose="020B0604020202020204" pitchFamily="34" charset="0"/>
            </a:endParaRPr>
          </a:p>
          <a:p>
            <a:pPr marL="342900" indent="-285750">
              <a:lnSpc>
                <a:spcPct val="90000"/>
              </a:lnSpc>
              <a:spcAft>
                <a:spcPts val="600"/>
              </a:spcAft>
              <a:buClr>
                <a:srgbClr val="02CC9C"/>
              </a:buClr>
              <a:buFont typeface="Wingdings" panose="05000000000000000000" pitchFamily="2" charset="2"/>
              <a:buChar char="ü"/>
            </a:pPr>
            <a:r>
              <a:rPr lang="en-US" sz="1600" dirty="0">
                <a:solidFill>
                  <a:schemeClr val="accent5">
                    <a:lumMod val="50000"/>
                  </a:schemeClr>
                </a:solidFill>
                <a:cs typeface="Arial" panose="020B0604020202020204" pitchFamily="34" charset="0"/>
              </a:rPr>
              <a:t>Be visual: use diagrams…</a:t>
            </a:r>
            <a:r>
              <a:rPr lang="en-US" sz="1600" dirty="0" err="1">
                <a:solidFill>
                  <a:schemeClr val="accent5">
                    <a:lumMod val="50000"/>
                  </a:schemeClr>
                </a:solidFill>
                <a:cs typeface="Arial" panose="020B0604020202020204" pitchFamily="34" charset="0"/>
              </a:rPr>
              <a:t>organise</a:t>
            </a:r>
            <a:r>
              <a:rPr lang="en-US" sz="1600" dirty="0">
                <a:solidFill>
                  <a:schemeClr val="accent5">
                    <a:lumMod val="50000"/>
                  </a:schemeClr>
                </a:solidFill>
                <a:cs typeface="Arial" panose="020B0604020202020204" pitchFamily="34" charset="0"/>
              </a:rPr>
              <a:t> the methodology description by Work Packages if wanted</a:t>
            </a:r>
          </a:p>
        </p:txBody>
      </p:sp>
      <p:sp>
        <p:nvSpPr>
          <p:cNvPr id="10" name="Marcador de número de diapositiva 2">
            <a:extLst>
              <a:ext uri="{FF2B5EF4-FFF2-40B4-BE49-F238E27FC236}">
                <a16:creationId xmlns:a16="http://schemas.microsoft.com/office/drawing/2014/main" id="{E5079263-1C30-47C1-A74F-3978C3B70B4B}"/>
              </a:ext>
            </a:extLst>
          </p:cNvPr>
          <p:cNvSpPr>
            <a:spLocks noGrp="1"/>
          </p:cNvSpPr>
          <p:nvPr>
            <p:ph type="sldNum" sz="quarter" idx="4"/>
          </p:nvPr>
        </p:nvSpPr>
        <p:spPr>
          <a:xfrm>
            <a:off x="8610600" y="6356350"/>
            <a:ext cx="2743200" cy="365125"/>
          </a:xfrm>
        </p:spPr>
        <p:txBody>
          <a:bodyPr vert="horz" lIns="91440" tIns="45720" rIns="91440" bIns="45720" rtlCol="0" anchor="ctr">
            <a:normAutofit/>
          </a:bodyPr>
          <a:lstStyle/>
          <a:p>
            <a:pPr algn="r">
              <a:spcAft>
                <a:spcPts val="600"/>
              </a:spcAft>
              <a:defRPr/>
            </a:pPr>
            <a:fld id="{F6F97755-CF1C-49EE-9832-9FD78690BC2A}" type="slidenum">
              <a:rPr lang="en-US" sz="1200">
                <a:solidFill>
                  <a:prstClr val="black">
                    <a:tint val="75000"/>
                  </a:prstClr>
                </a:solidFill>
                <a:latin typeface="Calibri" panose="020F0502020204030204"/>
                <a:ea typeface="+mn-ea"/>
                <a:cs typeface="+mn-cs"/>
              </a:rPr>
              <a:pPr algn="r">
                <a:spcAft>
                  <a:spcPts val="600"/>
                </a:spcAft>
                <a:defRPr/>
              </a:pPr>
              <a:t>10</a:t>
            </a:fld>
            <a:endParaRPr lang="en-US" sz="1200">
              <a:solidFill>
                <a:prstClr val="black">
                  <a:tint val="75000"/>
                </a:prstClr>
              </a:solidFill>
              <a:latin typeface="Calibri" panose="020F0502020204030204"/>
              <a:ea typeface="+mn-ea"/>
              <a:cs typeface="+mn-cs"/>
            </a:endParaRPr>
          </a:p>
        </p:txBody>
      </p:sp>
      <p:pic>
        <p:nvPicPr>
          <p:cNvPr id="8" name="Picture 2" descr="MarieSkłodowskaCurie (@MSCActions) / Twitter">
            <a:extLst>
              <a:ext uri="{FF2B5EF4-FFF2-40B4-BE49-F238E27FC236}">
                <a16:creationId xmlns:a16="http://schemas.microsoft.com/office/drawing/2014/main" id="{B95CB5C2-FB4E-AAEB-A53B-46DBCA8D4F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8124" y="0"/>
            <a:ext cx="1001486" cy="1001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4505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3C87BE-75D8-E71D-419C-A9F125FCC8F7}"/>
              </a:ext>
            </a:extLst>
          </p:cNvPr>
          <p:cNvSpPr>
            <a:spLocks noGrp="1"/>
          </p:cNvSpPr>
          <p:nvPr>
            <p:ph type="title"/>
          </p:nvPr>
        </p:nvSpPr>
        <p:spPr/>
        <p:txBody>
          <a:bodyPr/>
          <a:lstStyle/>
          <a:p>
            <a:r>
              <a:rPr lang="es-ES" dirty="0">
                <a:latin typeface="Verdana"/>
                <a:ea typeface="Verdana"/>
              </a:rPr>
              <a:t>1. MSCA – Doctoral Networks (DN) Planificación</a:t>
            </a:r>
            <a:endParaRPr lang="en-GB" dirty="0"/>
          </a:p>
        </p:txBody>
      </p:sp>
      <p:sp>
        <p:nvSpPr>
          <p:cNvPr id="4" name="Marcador de número de diapositiva 3">
            <a:extLst>
              <a:ext uri="{FF2B5EF4-FFF2-40B4-BE49-F238E27FC236}">
                <a16:creationId xmlns:a16="http://schemas.microsoft.com/office/drawing/2014/main" id="{37077DA0-7546-633C-A66F-E64EE78A43FA}"/>
              </a:ext>
            </a:extLst>
          </p:cNvPr>
          <p:cNvSpPr>
            <a:spLocks noGrp="1"/>
          </p:cNvSpPr>
          <p:nvPr>
            <p:ph type="sldNum" sz="quarter" idx="4"/>
          </p:nvPr>
        </p:nvSpPr>
        <p:spPr/>
        <p:txBody>
          <a:bodyPr/>
          <a:lstStyle/>
          <a:p>
            <a:fld id="{F6F97755-CF1C-49EE-9832-9FD78690BC2A}" type="slidenum">
              <a:rPr lang="es-ES" smtClean="0"/>
              <a:pPr/>
              <a:t>11</a:t>
            </a:fld>
            <a:endParaRPr lang="es-ES" dirty="0"/>
          </a:p>
        </p:txBody>
      </p:sp>
      <p:sp>
        <p:nvSpPr>
          <p:cNvPr id="3" name="Marcador de contenido 2">
            <a:extLst>
              <a:ext uri="{FF2B5EF4-FFF2-40B4-BE49-F238E27FC236}">
                <a16:creationId xmlns:a16="http://schemas.microsoft.com/office/drawing/2014/main" id="{E2588539-9B1E-A7A0-253E-5E3970B20E8C}"/>
              </a:ext>
            </a:extLst>
          </p:cNvPr>
          <p:cNvSpPr>
            <a:spLocks noGrp="1"/>
          </p:cNvSpPr>
          <p:nvPr>
            <p:ph idx="1"/>
          </p:nvPr>
        </p:nvSpPr>
        <p:spPr>
          <a:xfrm>
            <a:off x="696675" y="1162968"/>
            <a:ext cx="5327888" cy="4355038"/>
          </a:xfrm>
        </p:spPr>
        <p:txBody>
          <a:bodyPr/>
          <a:lstStyle/>
          <a:p>
            <a:pPr marL="342900" indent="-342900">
              <a:spcBef>
                <a:spcPts val="0"/>
              </a:spcBef>
              <a:spcAft>
                <a:spcPts val="0"/>
              </a:spcAft>
              <a:buFont typeface="+mj-lt"/>
              <a:buAutoNum type="arabicPeriod"/>
            </a:pPr>
            <a:r>
              <a:rPr lang="es-ES" dirty="0"/>
              <a:t>Definición de los objetivos del Proyecto</a:t>
            </a:r>
          </a:p>
          <a:p>
            <a:pPr marL="342900" indent="-342900">
              <a:spcBef>
                <a:spcPts val="0"/>
              </a:spcBef>
              <a:spcAft>
                <a:spcPts val="0"/>
              </a:spcAft>
              <a:buFont typeface="+mj-lt"/>
              <a:buAutoNum type="arabicPeriod"/>
            </a:pPr>
            <a:endParaRPr lang="es-ES" dirty="0"/>
          </a:p>
          <a:p>
            <a:pPr marL="342900" indent="-342900">
              <a:spcBef>
                <a:spcPts val="0"/>
              </a:spcBef>
              <a:spcAft>
                <a:spcPts val="0"/>
              </a:spcAft>
              <a:buFont typeface="+mj-lt"/>
              <a:buAutoNum type="arabicPeriod"/>
            </a:pPr>
            <a:endParaRPr lang="es-ES" dirty="0"/>
          </a:p>
          <a:p>
            <a:pPr marL="342900" indent="-342900">
              <a:spcBef>
                <a:spcPts val="0"/>
              </a:spcBef>
              <a:spcAft>
                <a:spcPts val="0"/>
              </a:spcAft>
              <a:buFont typeface="+mj-lt"/>
              <a:buAutoNum type="arabicPeriod"/>
            </a:pPr>
            <a:endParaRPr lang="es-ES" dirty="0"/>
          </a:p>
          <a:p>
            <a:pPr marL="342900" indent="-342900">
              <a:spcBef>
                <a:spcPts val="0"/>
              </a:spcBef>
              <a:spcAft>
                <a:spcPts val="0"/>
              </a:spcAft>
              <a:buFont typeface="+mj-lt"/>
              <a:buAutoNum type="arabicPeriod"/>
            </a:pPr>
            <a:endParaRPr lang="es-ES" dirty="0"/>
          </a:p>
          <a:p>
            <a:pPr marL="342900" indent="-342900">
              <a:spcBef>
                <a:spcPts val="0"/>
              </a:spcBef>
              <a:spcAft>
                <a:spcPts val="0"/>
              </a:spcAft>
              <a:buFont typeface="+mj-lt"/>
              <a:buAutoNum type="arabicPeriod"/>
            </a:pPr>
            <a:r>
              <a:rPr lang="es-ES" dirty="0"/>
              <a:t>Definición de los programas de doctorado</a:t>
            </a:r>
          </a:p>
          <a:p>
            <a:pPr marL="342900" indent="-342900">
              <a:spcBef>
                <a:spcPts val="0"/>
              </a:spcBef>
              <a:spcAft>
                <a:spcPts val="0"/>
              </a:spcAft>
              <a:buFont typeface="+mj-lt"/>
              <a:buAutoNum type="arabicPeriod"/>
            </a:pPr>
            <a:endParaRPr lang="es-ES" dirty="0"/>
          </a:p>
          <a:p>
            <a:pPr marL="342900" indent="-342900">
              <a:spcBef>
                <a:spcPts val="0"/>
              </a:spcBef>
              <a:spcAft>
                <a:spcPts val="0"/>
              </a:spcAft>
              <a:buFont typeface="+mj-lt"/>
              <a:buAutoNum type="arabicPeriod"/>
            </a:pPr>
            <a:endParaRPr lang="es-ES" dirty="0"/>
          </a:p>
          <a:p>
            <a:pPr marL="342900" indent="-342900">
              <a:spcBef>
                <a:spcPts val="0"/>
              </a:spcBef>
              <a:spcAft>
                <a:spcPts val="0"/>
              </a:spcAft>
              <a:buFont typeface="+mj-lt"/>
              <a:buAutoNum type="arabicPeriod"/>
            </a:pPr>
            <a:endParaRPr lang="es-ES" dirty="0"/>
          </a:p>
          <a:p>
            <a:pPr marL="342900" indent="-342900">
              <a:spcBef>
                <a:spcPts val="0"/>
              </a:spcBef>
              <a:spcAft>
                <a:spcPts val="0"/>
              </a:spcAft>
              <a:buFont typeface="+mj-lt"/>
              <a:buAutoNum type="arabicPeriod"/>
            </a:pPr>
            <a:endParaRPr lang="es-ES" dirty="0"/>
          </a:p>
          <a:p>
            <a:pPr marL="342900" indent="-342900">
              <a:spcBef>
                <a:spcPts val="0"/>
              </a:spcBef>
              <a:spcAft>
                <a:spcPts val="0"/>
              </a:spcAft>
              <a:buFont typeface="+mj-lt"/>
              <a:buAutoNum type="arabicPeriod"/>
            </a:pPr>
            <a:r>
              <a:rPr lang="es-ES" dirty="0"/>
              <a:t>Plan de trabajo</a:t>
            </a:r>
          </a:p>
          <a:p>
            <a:pPr marL="342900" indent="-342900">
              <a:spcBef>
                <a:spcPts val="0"/>
              </a:spcBef>
              <a:spcAft>
                <a:spcPts val="0"/>
              </a:spcAft>
              <a:buFont typeface="+mj-lt"/>
              <a:buAutoNum type="arabicPeriod"/>
            </a:pPr>
            <a:endParaRPr lang="es-ES" dirty="0"/>
          </a:p>
          <a:p>
            <a:pPr marL="342900" indent="-342900">
              <a:spcBef>
                <a:spcPts val="0"/>
              </a:spcBef>
              <a:spcAft>
                <a:spcPts val="0"/>
              </a:spcAft>
              <a:buFont typeface="+mj-lt"/>
              <a:buAutoNum type="arabicPeriod"/>
            </a:pPr>
            <a:endParaRPr lang="es-ES" dirty="0"/>
          </a:p>
          <a:p>
            <a:pPr marL="342900" indent="-342900">
              <a:spcBef>
                <a:spcPts val="0"/>
              </a:spcBef>
              <a:spcAft>
                <a:spcPts val="0"/>
              </a:spcAft>
              <a:buFont typeface="+mj-lt"/>
              <a:buAutoNum type="arabicPeriod"/>
            </a:pPr>
            <a:endParaRPr lang="es-ES" dirty="0"/>
          </a:p>
          <a:p>
            <a:pPr marL="342900" indent="-342900">
              <a:spcBef>
                <a:spcPts val="0"/>
              </a:spcBef>
              <a:spcAft>
                <a:spcPts val="0"/>
              </a:spcAft>
              <a:buFont typeface="+mj-lt"/>
              <a:buAutoNum type="arabicPeriod"/>
            </a:pPr>
            <a:endParaRPr lang="es-ES" dirty="0"/>
          </a:p>
          <a:p>
            <a:pPr marL="342900" indent="-342900">
              <a:spcBef>
                <a:spcPts val="0"/>
              </a:spcBef>
              <a:spcAft>
                <a:spcPts val="0"/>
              </a:spcAft>
              <a:buFont typeface="+mj-lt"/>
              <a:buAutoNum type="arabicPeriod"/>
            </a:pPr>
            <a:r>
              <a:rPr lang="es-ES" dirty="0"/>
              <a:t>Definición del plan de </a:t>
            </a:r>
            <a:r>
              <a:rPr lang="es-ES" dirty="0" err="1"/>
              <a:t>secondment</a:t>
            </a:r>
            <a:endParaRPr lang="es-ES" dirty="0"/>
          </a:p>
          <a:p>
            <a:pPr marL="342900" indent="-342900">
              <a:buFont typeface="+mj-lt"/>
              <a:buAutoNum type="arabicPeriod"/>
            </a:pPr>
            <a:endParaRPr lang="en-GB" dirty="0"/>
          </a:p>
        </p:txBody>
      </p:sp>
      <p:sp>
        <p:nvSpPr>
          <p:cNvPr id="21" name="Marcador de contenido 20">
            <a:extLst>
              <a:ext uri="{FF2B5EF4-FFF2-40B4-BE49-F238E27FC236}">
                <a16:creationId xmlns:a16="http://schemas.microsoft.com/office/drawing/2014/main" id="{0E8658B4-A232-F103-1A21-5AD7013C1398}"/>
              </a:ext>
            </a:extLst>
          </p:cNvPr>
          <p:cNvSpPr>
            <a:spLocks noGrp="1"/>
          </p:cNvSpPr>
          <p:nvPr>
            <p:ph idx="10"/>
          </p:nvPr>
        </p:nvSpPr>
        <p:spPr>
          <a:xfrm>
            <a:off x="5736589" y="1191955"/>
            <a:ext cx="5701036" cy="4524315"/>
          </a:xfrm>
        </p:spPr>
        <p:txBody>
          <a:bodyPr/>
          <a:lstStyle/>
          <a:p>
            <a:pPr>
              <a:spcBef>
                <a:spcPts val="0"/>
              </a:spcBef>
              <a:spcAft>
                <a:spcPts val="0"/>
              </a:spcAft>
            </a:pPr>
            <a:r>
              <a:rPr lang="es-ES" dirty="0"/>
              <a:t>Objetivos generales del proyecto </a:t>
            </a:r>
          </a:p>
          <a:p>
            <a:pPr>
              <a:spcBef>
                <a:spcPts val="0"/>
              </a:spcBef>
              <a:spcAft>
                <a:spcPts val="0"/>
              </a:spcAft>
            </a:pPr>
            <a:endParaRPr lang="es-ES" dirty="0"/>
          </a:p>
          <a:p>
            <a:pPr>
              <a:spcBef>
                <a:spcPts val="0"/>
              </a:spcBef>
              <a:spcAft>
                <a:spcPts val="0"/>
              </a:spcAft>
            </a:pPr>
            <a:endParaRPr lang="es-ES" dirty="0"/>
          </a:p>
          <a:p>
            <a:pPr>
              <a:spcBef>
                <a:spcPts val="0"/>
              </a:spcBef>
              <a:spcAft>
                <a:spcPts val="0"/>
              </a:spcAft>
            </a:pPr>
            <a:endParaRPr lang="es-ES" dirty="0"/>
          </a:p>
          <a:p>
            <a:pPr>
              <a:spcBef>
                <a:spcPts val="0"/>
              </a:spcBef>
              <a:spcAft>
                <a:spcPts val="0"/>
              </a:spcAft>
            </a:pPr>
            <a:endParaRPr lang="es-ES" dirty="0"/>
          </a:p>
          <a:p>
            <a:pPr>
              <a:spcBef>
                <a:spcPts val="0"/>
              </a:spcBef>
              <a:spcAft>
                <a:spcPts val="0"/>
              </a:spcAft>
            </a:pPr>
            <a:r>
              <a:rPr lang="es-ES" dirty="0"/>
              <a:t>Hasta 15 estudiantes de doctorado se pueden formar</a:t>
            </a:r>
          </a:p>
          <a:p>
            <a:pPr>
              <a:spcBef>
                <a:spcPts val="0"/>
              </a:spcBef>
              <a:spcAft>
                <a:spcPts val="0"/>
              </a:spcAft>
            </a:pPr>
            <a:r>
              <a:rPr lang="es-ES" dirty="0"/>
              <a:t>Los tópicos del doctorado tienen que estar alineados con los objetivos del proyecto. Se tiene que cumplir la regla de movilidad</a:t>
            </a:r>
          </a:p>
          <a:p>
            <a:pPr>
              <a:spcBef>
                <a:spcPts val="0"/>
              </a:spcBef>
              <a:spcAft>
                <a:spcPts val="0"/>
              </a:spcAft>
            </a:pPr>
            <a:endParaRPr lang="es-ES" dirty="0"/>
          </a:p>
          <a:p>
            <a:pPr>
              <a:spcBef>
                <a:spcPts val="0"/>
              </a:spcBef>
              <a:spcAft>
                <a:spcPts val="0"/>
              </a:spcAft>
            </a:pPr>
            <a:r>
              <a:rPr lang="es-ES" dirty="0"/>
              <a:t>El plan de trabajo tiene que estar alineados con los objetivos generales y tiene que reflejarse el trabajo de cada uno de los programas de doctorado individuales. </a:t>
            </a:r>
          </a:p>
          <a:p>
            <a:pPr>
              <a:spcBef>
                <a:spcPts val="0"/>
              </a:spcBef>
              <a:spcAft>
                <a:spcPts val="0"/>
              </a:spcAft>
            </a:pPr>
            <a:endParaRPr lang="es-ES" dirty="0"/>
          </a:p>
          <a:p>
            <a:pPr>
              <a:spcBef>
                <a:spcPts val="0"/>
              </a:spcBef>
              <a:spcAft>
                <a:spcPts val="0"/>
              </a:spcAft>
            </a:pPr>
            <a:endParaRPr lang="es-ES" dirty="0"/>
          </a:p>
          <a:p>
            <a:pPr>
              <a:spcBef>
                <a:spcPts val="0"/>
              </a:spcBef>
              <a:spcAft>
                <a:spcPts val="0"/>
              </a:spcAft>
            </a:pPr>
            <a:r>
              <a:rPr lang="es-ES" dirty="0"/>
              <a:t>Tiene que haber una cooperación entre grupos de investigación, y para ello se tiene planearse un programa de intercambio (</a:t>
            </a:r>
            <a:r>
              <a:rPr lang="es-ES" dirty="0" err="1"/>
              <a:t>secondment</a:t>
            </a:r>
            <a:r>
              <a:rPr lang="es-ES" dirty="0"/>
              <a:t>) entre los socios del proyecto. </a:t>
            </a:r>
          </a:p>
        </p:txBody>
      </p:sp>
      <p:pic>
        <p:nvPicPr>
          <p:cNvPr id="17" name="Imagen 16">
            <a:extLst>
              <a:ext uri="{FF2B5EF4-FFF2-40B4-BE49-F238E27FC236}">
                <a16:creationId xmlns:a16="http://schemas.microsoft.com/office/drawing/2014/main" id="{974D2255-C8DB-9739-D2AC-CB041D7EF592}"/>
              </a:ext>
            </a:extLst>
          </p:cNvPr>
          <p:cNvPicPr>
            <a:picLocks noChangeAspect="1"/>
          </p:cNvPicPr>
          <p:nvPr/>
        </p:nvPicPr>
        <p:blipFill>
          <a:blip r:embed="rId2"/>
          <a:stretch>
            <a:fillRect/>
          </a:stretch>
        </p:blipFill>
        <p:spPr>
          <a:xfrm rot="18842905">
            <a:off x="8912355" y="937990"/>
            <a:ext cx="1566585" cy="1569231"/>
          </a:xfrm>
          <a:prstGeom prst="rect">
            <a:avLst/>
          </a:prstGeom>
        </p:spPr>
      </p:pic>
      <p:sp>
        <p:nvSpPr>
          <p:cNvPr id="18" name="Flecha: hacia abajo 17">
            <a:extLst>
              <a:ext uri="{FF2B5EF4-FFF2-40B4-BE49-F238E27FC236}">
                <a16:creationId xmlns:a16="http://schemas.microsoft.com/office/drawing/2014/main" id="{D733C6A1-444D-5D90-B65E-3093C35AC074}"/>
              </a:ext>
            </a:extLst>
          </p:cNvPr>
          <p:cNvSpPr/>
          <p:nvPr/>
        </p:nvSpPr>
        <p:spPr>
          <a:xfrm>
            <a:off x="644525" y="1645920"/>
            <a:ext cx="533400" cy="45720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lecha: hacia abajo 18">
            <a:extLst>
              <a:ext uri="{FF2B5EF4-FFF2-40B4-BE49-F238E27FC236}">
                <a16:creationId xmlns:a16="http://schemas.microsoft.com/office/drawing/2014/main" id="{A2D02102-2402-3CBF-D8C0-FCAA3C1E2567}"/>
              </a:ext>
            </a:extLst>
          </p:cNvPr>
          <p:cNvSpPr/>
          <p:nvPr/>
        </p:nvSpPr>
        <p:spPr>
          <a:xfrm>
            <a:off x="611501" y="2840385"/>
            <a:ext cx="533400" cy="45720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lecha: hacia abajo 19">
            <a:extLst>
              <a:ext uri="{FF2B5EF4-FFF2-40B4-BE49-F238E27FC236}">
                <a16:creationId xmlns:a16="http://schemas.microsoft.com/office/drawing/2014/main" id="{F788DEE4-6ECD-5595-99F5-C0125CB6B7B9}"/>
              </a:ext>
            </a:extLst>
          </p:cNvPr>
          <p:cNvSpPr/>
          <p:nvPr/>
        </p:nvSpPr>
        <p:spPr>
          <a:xfrm>
            <a:off x="611501" y="4179195"/>
            <a:ext cx="533400" cy="45720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0" name="Picture 2" descr="Objetivos SMART: qué son, ejemplos y cómo aplicarlos">
            <a:extLst>
              <a:ext uri="{FF2B5EF4-FFF2-40B4-BE49-F238E27FC236}">
                <a16:creationId xmlns:a16="http://schemas.microsoft.com/office/drawing/2014/main" id="{D5AE76AD-C102-3681-3220-4906EAEBFAB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5025"/>
          <a:stretch/>
        </p:blipFill>
        <p:spPr bwMode="auto">
          <a:xfrm>
            <a:off x="6556625" y="1501522"/>
            <a:ext cx="2276106" cy="574834"/>
          </a:xfrm>
          <a:prstGeom prst="rect">
            <a:avLst/>
          </a:prstGeom>
          <a:noFill/>
          <a:extLst>
            <a:ext uri="{909E8E84-426E-40DD-AFC4-6F175D3DCCD1}">
              <a14:hiddenFill xmlns:a14="http://schemas.microsoft.com/office/drawing/2010/main">
                <a:solidFill>
                  <a:srgbClr val="FFFFFF"/>
                </a:solidFill>
              </a14:hiddenFill>
            </a:ext>
          </a:extLst>
        </p:spPr>
      </p:pic>
      <p:sp>
        <p:nvSpPr>
          <p:cNvPr id="22" name="Flecha: a la derecha 21">
            <a:extLst>
              <a:ext uri="{FF2B5EF4-FFF2-40B4-BE49-F238E27FC236}">
                <a16:creationId xmlns:a16="http://schemas.microsoft.com/office/drawing/2014/main" id="{72E8E34C-5FCC-010B-BA30-1C702FBF117D}"/>
              </a:ext>
            </a:extLst>
          </p:cNvPr>
          <p:cNvSpPr/>
          <p:nvPr/>
        </p:nvSpPr>
        <p:spPr>
          <a:xfrm>
            <a:off x="4909825" y="1140490"/>
            <a:ext cx="810334" cy="45719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lecha: a la derecha 22">
            <a:extLst>
              <a:ext uri="{FF2B5EF4-FFF2-40B4-BE49-F238E27FC236}">
                <a16:creationId xmlns:a16="http://schemas.microsoft.com/office/drawing/2014/main" id="{8C3BDD32-8A90-710A-B2DE-BF2310AE279A}"/>
              </a:ext>
            </a:extLst>
          </p:cNvPr>
          <p:cNvSpPr/>
          <p:nvPr/>
        </p:nvSpPr>
        <p:spPr>
          <a:xfrm>
            <a:off x="4926255" y="2368807"/>
            <a:ext cx="810334" cy="45719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lecha: a la derecha 23">
            <a:extLst>
              <a:ext uri="{FF2B5EF4-FFF2-40B4-BE49-F238E27FC236}">
                <a16:creationId xmlns:a16="http://schemas.microsoft.com/office/drawing/2014/main" id="{C85DB89E-076A-F246-AC45-410D25B79CF2}"/>
              </a:ext>
            </a:extLst>
          </p:cNvPr>
          <p:cNvSpPr/>
          <p:nvPr/>
        </p:nvSpPr>
        <p:spPr>
          <a:xfrm>
            <a:off x="4738467" y="3714806"/>
            <a:ext cx="810334" cy="45719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lecha: a la derecha 24">
            <a:extLst>
              <a:ext uri="{FF2B5EF4-FFF2-40B4-BE49-F238E27FC236}">
                <a16:creationId xmlns:a16="http://schemas.microsoft.com/office/drawing/2014/main" id="{AFC9B524-77B2-9BA8-0B2D-E8C8485A1A3C}"/>
              </a:ext>
            </a:extLst>
          </p:cNvPr>
          <p:cNvSpPr/>
          <p:nvPr/>
        </p:nvSpPr>
        <p:spPr>
          <a:xfrm>
            <a:off x="4730780" y="4778470"/>
            <a:ext cx="810334" cy="45719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Picture 2" descr="MarieSkłodowskaCurie (@MSCActions) / Twitter">
            <a:extLst>
              <a:ext uri="{FF2B5EF4-FFF2-40B4-BE49-F238E27FC236}">
                <a16:creationId xmlns:a16="http://schemas.microsoft.com/office/drawing/2014/main" id="{69E209D7-3EEC-2364-AADE-6B886B38C3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38124" y="0"/>
            <a:ext cx="1001486" cy="1001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844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B9BAB0EA-838E-BFA6-BAAE-A5006B549B22}"/>
              </a:ext>
            </a:extLst>
          </p:cNvPr>
          <p:cNvPicPr>
            <a:picLocks noChangeAspect="1"/>
          </p:cNvPicPr>
          <p:nvPr/>
        </p:nvPicPr>
        <p:blipFill>
          <a:blip r:embed="rId2"/>
          <a:stretch>
            <a:fillRect/>
          </a:stretch>
        </p:blipFill>
        <p:spPr>
          <a:xfrm>
            <a:off x="1234573" y="1664658"/>
            <a:ext cx="4258269" cy="2619741"/>
          </a:xfrm>
          <a:prstGeom prst="rect">
            <a:avLst/>
          </a:prstGeom>
        </p:spPr>
      </p:pic>
      <p:sp>
        <p:nvSpPr>
          <p:cNvPr id="2" name="Título 1">
            <a:extLst>
              <a:ext uri="{FF2B5EF4-FFF2-40B4-BE49-F238E27FC236}">
                <a16:creationId xmlns:a16="http://schemas.microsoft.com/office/drawing/2014/main" id="{A996C09B-991D-462D-AF09-73F86D21B0AD}"/>
              </a:ext>
            </a:extLst>
          </p:cNvPr>
          <p:cNvSpPr>
            <a:spLocks noGrp="1"/>
          </p:cNvSpPr>
          <p:nvPr>
            <p:ph type="title"/>
          </p:nvPr>
        </p:nvSpPr>
        <p:spPr>
          <a:xfrm>
            <a:off x="696675" y="412620"/>
            <a:ext cx="10800000" cy="422405"/>
          </a:xfrm>
        </p:spPr>
        <p:txBody>
          <a:bodyPr/>
          <a:lstStyle/>
          <a:p>
            <a:r>
              <a:rPr lang="es-ES" dirty="0"/>
              <a:t>2</a:t>
            </a:r>
            <a:r>
              <a:rPr lang="es-ES" sz="2000" dirty="0"/>
              <a:t>. MSCA – Postdoctoral </a:t>
            </a:r>
            <a:r>
              <a:rPr lang="es-ES" sz="2000" dirty="0" err="1"/>
              <a:t>Fellowships</a:t>
            </a:r>
            <a:r>
              <a:rPr lang="es-ES" sz="2000" dirty="0"/>
              <a:t> (</a:t>
            </a:r>
            <a:r>
              <a:rPr lang="es-ES" dirty="0"/>
              <a:t>PF</a:t>
            </a:r>
            <a:r>
              <a:rPr lang="es-ES" sz="2000" dirty="0"/>
              <a:t>)</a:t>
            </a:r>
            <a:endParaRPr lang="es-ES" dirty="0"/>
          </a:p>
        </p:txBody>
      </p:sp>
      <p:sp>
        <p:nvSpPr>
          <p:cNvPr id="10" name="Marcador de número de diapositiva 2">
            <a:extLst>
              <a:ext uri="{FF2B5EF4-FFF2-40B4-BE49-F238E27FC236}">
                <a16:creationId xmlns:a16="http://schemas.microsoft.com/office/drawing/2014/main" id="{E5079263-1C30-47C1-A74F-3978C3B70B4B}"/>
              </a:ext>
            </a:extLst>
          </p:cNvPr>
          <p:cNvSpPr>
            <a:spLocks noGrp="1"/>
          </p:cNvSpPr>
          <p:nvPr>
            <p:ph type="sldNum" sz="quarter" idx="4"/>
          </p:nvPr>
        </p:nvSpPr>
        <p:spPr>
          <a:xfrm>
            <a:off x="774696" y="6231633"/>
            <a:ext cx="403229" cy="365125"/>
          </a:xfrm>
        </p:spPr>
        <p:txBody>
          <a:bodyPr/>
          <a:lstStyle/>
          <a:p>
            <a:fld id="{F6F97755-CF1C-49EE-9832-9FD78690BC2A}" type="slidenum">
              <a:rPr lang="es-ES" smtClean="0"/>
              <a:pPr/>
              <a:t>12</a:t>
            </a:fld>
            <a:endParaRPr lang="es-ES" dirty="0"/>
          </a:p>
        </p:txBody>
      </p:sp>
      <p:sp>
        <p:nvSpPr>
          <p:cNvPr id="5" name="Rectángulo 4">
            <a:extLst>
              <a:ext uri="{FF2B5EF4-FFF2-40B4-BE49-F238E27FC236}">
                <a16:creationId xmlns:a16="http://schemas.microsoft.com/office/drawing/2014/main" id="{715ACC13-CA5D-F790-8493-5C412382D1A9}"/>
              </a:ext>
            </a:extLst>
          </p:cNvPr>
          <p:cNvSpPr/>
          <p:nvPr/>
        </p:nvSpPr>
        <p:spPr>
          <a:xfrm>
            <a:off x="2438823" y="1969110"/>
            <a:ext cx="2438400" cy="298219"/>
          </a:xfrm>
          <a:prstGeom prst="rect">
            <a:avLst/>
          </a:prstGeom>
          <a:solidFill>
            <a:srgbClr val="02CC9C">
              <a:alpha val="10000"/>
            </a:srgbClr>
          </a:solidFill>
          <a:ln w="57150">
            <a:solidFill>
              <a:srgbClr val="02CC9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 name="CuadroTexto 5">
            <a:extLst>
              <a:ext uri="{FF2B5EF4-FFF2-40B4-BE49-F238E27FC236}">
                <a16:creationId xmlns:a16="http://schemas.microsoft.com/office/drawing/2014/main" id="{58E87B7B-3FD5-1D27-0FC4-215A8302E401}"/>
              </a:ext>
            </a:extLst>
          </p:cNvPr>
          <p:cNvSpPr txBox="1"/>
          <p:nvPr/>
        </p:nvSpPr>
        <p:spPr>
          <a:xfrm>
            <a:off x="976310" y="5114033"/>
            <a:ext cx="9920518" cy="1077218"/>
          </a:xfrm>
          <a:prstGeom prst="rect">
            <a:avLst/>
          </a:prstGeom>
          <a:noFill/>
          <a:ln w="28575">
            <a:solidFill>
              <a:srgbClr val="02CC9C"/>
            </a:solidFill>
            <a:prstDash val="sysDash"/>
          </a:ln>
        </p:spPr>
        <p:txBody>
          <a:bodyPr wrap="square">
            <a:spAutoFit/>
          </a:bodyPr>
          <a:lstStyle/>
          <a:p>
            <a:pPr marL="285750" indent="-285750">
              <a:buFont typeface="Arial" panose="020B0604020202020204" pitchFamily="34" charset="0"/>
              <a:buChar char="•"/>
            </a:pPr>
            <a:r>
              <a:rPr lang="es-ES" sz="1600" b="1" dirty="0">
                <a:solidFill>
                  <a:srgbClr val="02CC9C"/>
                </a:solidFill>
                <a:cs typeface="Arial" panose="020B0604020202020204" pitchFamily="34" charset="0"/>
              </a:rPr>
              <a:t>Objetivo: </a:t>
            </a:r>
            <a:r>
              <a:rPr lang="es-ES" sz="1600" dirty="0">
                <a:solidFill>
                  <a:schemeClr val="accent5">
                    <a:lumMod val="50000"/>
                  </a:schemeClr>
                </a:solidFill>
                <a:cs typeface="Arial" panose="020B0604020202020204" pitchFamily="34" charset="0"/>
              </a:rPr>
              <a:t>Apoyar las carreras de los investigadores y fomentar la excelencia en la investigación.</a:t>
            </a:r>
          </a:p>
          <a:p>
            <a:pPr marL="285750" indent="-285750">
              <a:buFont typeface="Arial" panose="020B0604020202020204" pitchFamily="34" charset="0"/>
              <a:buChar char="•"/>
            </a:pPr>
            <a:endParaRPr lang="es-ES" sz="1600" dirty="0">
              <a:solidFill>
                <a:schemeClr val="accent5">
                  <a:lumMod val="50000"/>
                </a:schemeClr>
              </a:solidFill>
              <a:cs typeface="Arial" panose="020B0604020202020204" pitchFamily="34" charset="0"/>
            </a:endParaRPr>
          </a:p>
          <a:p>
            <a:pPr marL="285750" indent="-285750">
              <a:buClr>
                <a:srgbClr val="02CC9C"/>
              </a:buClr>
              <a:buFont typeface="Arial" panose="020B0604020202020204" pitchFamily="34" charset="0"/>
              <a:buChar char="•"/>
            </a:pPr>
            <a:r>
              <a:rPr lang="es-ES" sz="1600" dirty="0">
                <a:solidFill>
                  <a:schemeClr val="accent5">
                    <a:lumMod val="50000"/>
                  </a:schemeClr>
                </a:solidFill>
                <a:cs typeface="Arial" panose="020B0604020202020204" pitchFamily="34" charset="0"/>
              </a:rPr>
              <a:t> </a:t>
            </a:r>
            <a:r>
              <a:rPr lang="es-ES" sz="1600" b="1" dirty="0">
                <a:solidFill>
                  <a:srgbClr val="02CC9C"/>
                </a:solidFill>
                <a:cs typeface="Arial" panose="020B0604020202020204" pitchFamily="34" charset="0"/>
              </a:rPr>
              <a:t>Destinatarios: </a:t>
            </a:r>
            <a:r>
              <a:rPr lang="es-ES" sz="1600" b="1" dirty="0">
                <a:solidFill>
                  <a:schemeClr val="accent5">
                    <a:lumMod val="50000"/>
                  </a:schemeClr>
                </a:solidFill>
                <a:cs typeface="Arial" panose="020B0604020202020204" pitchFamily="34" charset="0"/>
              </a:rPr>
              <a:t>I</a:t>
            </a:r>
            <a:r>
              <a:rPr lang="es-ES" sz="1600" dirty="0">
                <a:solidFill>
                  <a:schemeClr val="accent5">
                    <a:lumMod val="50000"/>
                  </a:schemeClr>
                </a:solidFill>
                <a:cs typeface="Arial" panose="020B0604020202020204" pitchFamily="34" charset="0"/>
              </a:rPr>
              <a:t>nvestigadores que poseen un doctorado y desean realizar sus actividades de investigación en el extranjero, adquirir nuevas habilidades y desarrollar sus carreras</a:t>
            </a:r>
          </a:p>
        </p:txBody>
      </p:sp>
      <p:pic>
        <p:nvPicPr>
          <p:cNvPr id="11266" name="Picture 2" descr="img1">
            <a:extLst>
              <a:ext uri="{FF2B5EF4-FFF2-40B4-BE49-F238E27FC236}">
                <a16:creationId xmlns:a16="http://schemas.microsoft.com/office/drawing/2014/main" id="{B62278CD-9D82-B54C-F095-99813E3BFD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4525" y="1245437"/>
            <a:ext cx="4415096" cy="340671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MarieSkłodowskaCurie (@MSCActions) / Twitter">
            <a:extLst>
              <a:ext uri="{FF2B5EF4-FFF2-40B4-BE49-F238E27FC236}">
                <a16:creationId xmlns:a16="http://schemas.microsoft.com/office/drawing/2014/main" id="{78C1A0E5-0E8D-6ABA-4D1A-F2B2E8D142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38124" y="0"/>
            <a:ext cx="1001486" cy="1001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3419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7992CC-C2A2-24D5-F525-57CC82B83C3C}"/>
              </a:ext>
            </a:extLst>
          </p:cNvPr>
          <p:cNvSpPr>
            <a:spLocks noGrp="1"/>
          </p:cNvSpPr>
          <p:nvPr>
            <p:ph type="title"/>
          </p:nvPr>
        </p:nvSpPr>
        <p:spPr>
          <a:xfrm>
            <a:off x="696675" y="412620"/>
            <a:ext cx="10800000" cy="422405"/>
          </a:xfrm>
        </p:spPr>
        <p:txBody>
          <a:bodyPr/>
          <a:lstStyle/>
          <a:p>
            <a:r>
              <a:rPr lang="es-ES" dirty="0">
                <a:latin typeface="Verdana"/>
                <a:ea typeface="Verdana"/>
              </a:rPr>
              <a:t>1. MSCA – </a:t>
            </a:r>
            <a:r>
              <a:rPr lang="es-ES" sz="2000" dirty="0"/>
              <a:t>Postdoctoral </a:t>
            </a:r>
            <a:r>
              <a:rPr lang="es-ES" sz="2000" dirty="0" err="1"/>
              <a:t>Fellowships</a:t>
            </a:r>
            <a:r>
              <a:rPr lang="es-ES" sz="2000" dirty="0"/>
              <a:t> (</a:t>
            </a:r>
            <a:r>
              <a:rPr lang="es-ES" dirty="0"/>
              <a:t>PF</a:t>
            </a:r>
            <a:r>
              <a:rPr lang="es-ES" sz="2000" dirty="0"/>
              <a:t>)</a:t>
            </a:r>
            <a:r>
              <a:rPr lang="es-ES" dirty="0">
                <a:latin typeface="Verdana"/>
                <a:ea typeface="Verdana"/>
              </a:rPr>
              <a:t> Que espera la UE</a:t>
            </a:r>
          </a:p>
        </p:txBody>
      </p:sp>
      <p:sp>
        <p:nvSpPr>
          <p:cNvPr id="3" name="Marcador de contenido 2">
            <a:extLst>
              <a:ext uri="{FF2B5EF4-FFF2-40B4-BE49-F238E27FC236}">
                <a16:creationId xmlns:a16="http://schemas.microsoft.com/office/drawing/2014/main" id="{1E915591-3FFD-ABEA-87F4-C4F2606474E0}"/>
              </a:ext>
            </a:extLst>
          </p:cNvPr>
          <p:cNvSpPr>
            <a:spLocks noGrp="1"/>
          </p:cNvSpPr>
          <p:nvPr>
            <p:ph idx="1"/>
          </p:nvPr>
        </p:nvSpPr>
        <p:spPr>
          <a:xfrm>
            <a:off x="696675" y="1162968"/>
            <a:ext cx="10800000" cy="4970591"/>
          </a:xfrm>
        </p:spPr>
        <p:txBody>
          <a:bodyPr vert="horz" wrap="square" lIns="91440" tIns="45720" rIns="91440" bIns="45720" rtlCol="0" anchor="t">
            <a:spAutoFit/>
          </a:bodyPr>
          <a:lstStyle/>
          <a:p>
            <a:r>
              <a:rPr lang="es-ES" b="1" dirty="0">
                <a:ea typeface="+mn-lt"/>
                <a:cs typeface="+mn-lt"/>
              </a:rPr>
              <a:t>Para candidatos a doctorado</a:t>
            </a:r>
          </a:p>
          <a:p>
            <a:pPr marL="1793875" indent="-285750">
              <a:spcBef>
                <a:spcPts val="0"/>
              </a:spcBef>
              <a:buChar char="•"/>
            </a:pPr>
            <a:r>
              <a:rPr lang="es-ES" dirty="0">
                <a:ea typeface="+mn-lt"/>
                <a:cs typeface="+mn-lt"/>
              </a:rPr>
              <a:t>Aumentar las capacidades y competencias transferibles y de investigación, mejorando la empleabilidad dentro del mundo académico y más allá;</a:t>
            </a:r>
          </a:p>
          <a:p>
            <a:pPr marL="1793875" indent="-285750">
              <a:spcBef>
                <a:spcPts val="0"/>
              </a:spcBef>
              <a:buChar char="•"/>
            </a:pPr>
            <a:r>
              <a:rPr lang="es-ES" dirty="0">
                <a:ea typeface="+mn-lt"/>
                <a:cs typeface="+mn-lt"/>
              </a:rPr>
              <a:t>Nuevos enfoques para el trabajo de I+D a través de iniciativas internacionales e intersectoriales y experiencia interdisciplinaria;</a:t>
            </a:r>
          </a:p>
          <a:p>
            <a:pPr marL="1793875" indent="-285750">
              <a:spcBef>
                <a:spcPts val="0"/>
              </a:spcBef>
              <a:buChar char="•"/>
            </a:pPr>
            <a:r>
              <a:rPr lang="es-ES" dirty="0">
                <a:ea typeface="+mn-lt"/>
                <a:cs typeface="+mn-lt"/>
              </a:rPr>
              <a:t>Capacidades de comunicación y </a:t>
            </a:r>
            <a:r>
              <a:rPr lang="es-ES" dirty="0" err="1">
                <a:ea typeface="+mn-lt"/>
                <a:cs typeface="+mn-lt"/>
              </a:rPr>
              <a:t>networking</a:t>
            </a:r>
            <a:r>
              <a:rPr lang="es-ES" dirty="0">
                <a:ea typeface="+mn-lt"/>
                <a:cs typeface="+mn-lt"/>
              </a:rPr>
              <a:t>  tanto a nivel científico como entre el público en general que aumentará y ampliará el impacto de la investigación y la innovación.</a:t>
            </a:r>
          </a:p>
          <a:p>
            <a:pPr>
              <a:spcBef>
                <a:spcPts val="0"/>
              </a:spcBef>
            </a:pPr>
            <a:r>
              <a:rPr lang="es-ES" b="1" dirty="0">
                <a:cs typeface="Arial"/>
              </a:rPr>
              <a:t>Para las instituciones</a:t>
            </a:r>
          </a:p>
          <a:p>
            <a:pPr marL="1793875" indent="-285750">
              <a:spcBef>
                <a:spcPts val="0"/>
              </a:spcBef>
              <a:buChar char="•"/>
            </a:pPr>
            <a:r>
              <a:rPr lang="es-ES" dirty="0">
                <a:cs typeface="Arial"/>
              </a:rPr>
              <a:t>Mejorar la adaptación de las condiciones de trabajo de los investigadores a los principios establecidos en la Carta Europea de los Investigadores y el Código de conducta para la contratación de investigadores;</a:t>
            </a:r>
          </a:p>
          <a:p>
            <a:pPr marL="1793875" indent="-285750">
              <a:spcBef>
                <a:spcPts val="0"/>
              </a:spcBef>
              <a:buChar char="•"/>
            </a:pPr>
            <a:r>
              <a:rPr lang="es-ES" dirty="0">
                <a:cs typeface="Arial"/>
              </a:rPr>
              <a:t>Mejora de la calidad y sostenibilidad de la formación y supervisión de la investigación;</a:t>
            </a:r>
          </a:p>
          <a:p>
            <a:pPr marL="1793875" indent="-285750">
              <a:spcBef>
                <a:spcPts val="0"/>
              </a:spcBef>
              <a:buChar char="•"/>
            </a:pPr>
            <a:r>
              <a:rPr lang="es-ES" dirty="0">
                <a:cs typeface="Arial"/>
              </a:rPr>
              <a:t>Mejorar la visibilidad y reputación de los participantes.</a:t>
            </a:r>
          </a:p>
          <a:p>
            <a:pPr marL="1793875" indent="-285750">
              <a:spcBef>
                <a:spcPts val="0"/>
              </a:spcBef>
              <a:buChar char="•"/>
            </a:pPr>
            <a:r>
              <a:rPr lang="es-ES" dirty="0">
                <a:cs typeface="Arial"/>
              </a:rPr>
              <a:t>Mejorar la  capacidad y producción de I+D entre las organizaciones participantes  y la transferencia de conocimientos</a:t>
            </a:r>
          </a:p>
          <a:p>
            <a:pPr marL="1793875" indent="-285750">
              <a:spcBef>
                <a:spcPts val="0"/>
              </a:spcBef>
              <a:buChar char="•"/>
            </a:pPr>
            <a:r>
              <a:rPr lang="es-ES" dirty="0">
                <a:cs typeface="Arial"/>
              </a:rPr>
              <a:t>Retroalimentación periódica de los resultados de la investigación sobre enseñanza y educación en las organizaciones participantes.</a:t>
            </a:r>
          </a:p>
        </p:txBody>
      </p:sp>
      <p:sp>
        <p:nvSpPr>
          <p:cNvPr id="4" name="Marcador de número de diapositiva 3">
            <a:extLst>
              <a:ext uri="{FF2B5EF4-FFF2-40B4-BE49-F238E27FC236}">
                <a16:creationId xmlns:a16="http://schemas.microsoft.com/office/drawing/2014/main" id="{EA05507A-7B9D-7CA5-081C-3C129E049B12}"/>
              </a:ext>
            </a:extLst>
          </p:cNvPr>
          <p:cNvSpPr>
            <a:spLocks noGrp="1"/>
          </p:cNvSpPr>
          <p:nvPr>
            <p:ph type="sldNum" sz="quarter" idx="4"/>
          </p:nvPr>
        </p:nvSpPr>
        <p:spPr/>
        <p:txBody>
          <a:bodyPr/>
          <a:lstStyle/>
          <a:p>
            <a:fld id="{F6F97755-CF1C-49EE-9832-9FD78690BC2A}" type="slidenum">
              <a:rPr lang="es-ES" smtClean="0"/>
              <a:pPr/>
              <a:t>13</a:t>
            </a:fld>
            <a:endParaRPr lang="es-ES" dirty="0"/>
          </a:p>
        </p:txBody>
      </p:sp>
      <p:pic>
        <p:nvPicPr>
          <p:cNvPr id="6" name="Imagen 5" descr="Universidad de Alcalá | Alcalá de Henares">
            <a:extLst>
              <a:ext uri="{FF2B5EF4-FFF2-40B4-BE49-F238E27FC236}">
                <a16:creationId xmlns:a16="http://schemas.microsoft.com/office/drawing/2014/main" id="{A2EC2008-50FD-9511-BBF2-F8A622C1F99E}"/>
              </a:ext>
            </a:extLst>
          </p:cNvPr>
          <p:cNvPicPr>
            <a:picLocks noChangeAspect="1"/>
          </p:cNvPicPr>
          <p:nvPr/>
        </p:nvPicPr>
        <p:blipFill>
          <a:blip r:embed="rId2"/>
          <a:stretch>
            <a:fillRect/>
          </a:stretch>
        </p:blipFill>
        <p:spPr>
          <a:xfrm>
            <a:off x="397663" y="4396309"/>
            <a:ext cx="1645998" cy="1427442"/>
          </a:xfrm>
          <a:prstGeom prst="rect">
            <a:avLst/>
          </a:prstGeom>
        </p:spPr>
      </p:pic>
      <p:pic>
        <p:nvPicPr>
          <p:cNvPr id="9" name="Imagen 8">
            <a:extLst>
              <a:ext uri="{FF2B5EF4-FFF2-40B4-BE49-F238E27FC236}">
                <a16:creationId xmlns:a16="http://schemas.microsoft.com/office/drawing/2014/main" id="{AABA640E-1C16-8FFC-9EEF-34C2AFFE2915}"/>
              </a:ext>
            </a:extLst>
          </p:cNvPr>
          <p:cNvPicPr>
            <a:picLocks noChangeAspect="1"/>
          </p:cNvPicPr>
          <p:nvPr/>
        </p:nvPicPr>
        <p:blipFill rotWithShape="1">
          <a:blip r:embed="rId3"/>
          <a:srcRect l="12213" r="25042"/>
          <a:stretch/>
        </p:blipFill>
        <p:spPr>
          <a:xfrm>
            <a:off x="695325" y="1783891"/>
            <a:ext cx="1348336" cy="1207884"/>
          </a:xfrm>
          <a:prstGeom prst="rect">
            <a:avLst/>
          </a:prstGeom>
        </p:spPr>
      </p:pic>
      <p:pic>
        <p:nvPicPr>
          <p:cNvPr id="10" name="Picture 2" descr="MarieSkłodowskaCurie (@MSCActions) / Twitter">
            <a:extLst>
              <a:ext uri="{FF2B5EF4-FFF2-40B4-BE49-F238E27FC236}">
                <a16:creationId xmlns:a16="http://schemas.microsoft.com/office/drawing/2014/main" id="{30F07F92-A0E3-C2F0-50D7-D9F032BFB9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38124" y="0"/>
            <a:ext cx="1001486" cy="1001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986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96C09B-991D-462D-AF09-73F86D21B0AD}"/>
              </a:ext>
            </a:extLst>
          </p:cNvPr>
          <p:cNvSpPr>
            <a:spLocks noGrp="1"/>
          </p:cNvSpPr>
          <p:nvPr>
            <p:ph type="title"/>
          </p:nvPr>
        </p:nvSpPr>
        <p:spPr>
          <a:xfrm>
            <a:off x="696675" y="412620"/>
            <a:ext cx="10800000" cy="422405"/>
          </a:xfrm>
        </p:spPr>
        <p:txBody>
          <a:bodyPr/>
          <a:lstStyle/>
          <a:p>
            <a:r>
              <a:rPr lang="es-ES" dirty="0"/>
              <a:t>2</a:t>
            </a:r>
            <a:r>
              <a:rPr lang="es-ES" sz="2000" dirty="0"/>
              <a:t>. MSCA – Postdoctoral </a:t>
            </a:r>
            <a:r>
              <a:rPr lang="es-ES" sz="2000" dirty="0" err="1"/>
              <a:t>Fellowships</a:t>
            </a:r>
            <a:r>
              <a:rPr lang="es-ES" sz="2000" dirty="0"/>
              <a:t> (</a:t>
            </a:r>
            <a:r>
              <a:rPr lang="es-ES" dirty="0"/>
              <a:t>PF</a:t>
            </a:r>
            <a:r>
              <a:rPr lang="es-ES" sz="2000" dirty="0"/>
              <a:t>)</a:t>
            </a:r>
            <a:endParaRPr lang="es-ES" dirty="0"/>
          </a:p>
        </p:txBody>
      </p:sp>
      <p:sp>
        <p:nvSpPr>
          <p:cNvPr id="10" name="Marcador de número de diapositiva 2">
            <a:extLst>
              <a:ext uri="{FF2B5EF4-FFF2-40B4-BE49-F238E27FC236}">
                <a16:creationId xmlns:a16="http://schemas.microsoft.com/office/drawing/2014/main" id="{E5079263-1C30-47C1-A74F-3978C3B70B4B}"/>
              </a:ext>
            </a:extLst>
          </p:cNvPr>
          <p:cNvSpPr>
            <a:spLocks noGrp="1"/>
          </p:cNvSpPr>
          <p:nvPr>
            <p:ph type="sldNum" sz="quarter" idx="4"/>
          </p:nvPr>
        </p:nvSpPr>
        <p:spPr>
          <a:xfrm>
            <a:off x="774696" y="6231633"/>
            <a:ext cx="403229" cy="365125"/>
          </a:xfrm>
        </p:spPr>
        <p:txBody>
          <a:bodyPr/>
          <a:lstStyle/>
          <a:p>
            <a:fld id="{F6F97755-CF1C-49EE-9832-9FD78690BC2A}" type="slidenum">
              <a:rPr lang="es-ES" smtClean="0"/>
              <a:pPr/>
              <a:t>14</a:t>
            </a:fld>
            <a:endParaRPr lang="es-ES" dirty="0"/>
          </a:p>
        </p:txBody>
      </p:sp>
      <p:sp>
        <p:nvSpPr>
          <p:cNvPr id="8" name="CuadroTexto 7">
            <a:extLst>
              <a:ext uri="{FF2B5EF4-FFF2-40B4-BE49-F238E27FC236}">
                <a16:creationId xmlns:a16="http://schemas.microsoft.com/office/drawing/2014/main" id="{E0EAC567-0817-0109-C026-421F18118D2F}"/>
              </a:ext>
            </a:extLst>
          </p:cNvPr>
          <p:cNvSpPr txBox="1"/>
          <p:nvPr/>
        </p:nvSpPr>
        <p:spPr>
          <a:xfrm>
            <a:off x="696675" y="1230923"/>
            <a:ext cx="6096000" cy="4031873"/>
          </a:xfrm>
          <a:prstGeom prst="rect">
            <a:avLst/>
          </a:prstGeom>
          <a:noFill/>
        </p:spPr>
        <p:txBody>
          <a:bodyPr wrap="square">
            <a:spAutoFit/>
          </a:bodyPr>
          <a:lstStyle/>
          <a:p>
            <a:r>
              <a:rPr lang="en-US" sz="1600" b="1" dirty="0">
                <a:solidFill>
                  <a:srgbClr val="02CC9C"/>
                </a:solidFill>
                <a:cs typeface="Arial" panose="020B0604020202020204" pitchFamily="34" charset="0"/>
              </a:rPr>
              <a:t>Main objectives: </a:t>
            </a:r>
          </a:p>
          <a:p>
            <a:pPr marL="285750" indent="-285750">
              <a:buClr>
                <a:srgbClr val="02CC9C"/>
              </a:buClr>
              <a:buFont typeface="Wingdings" panose="05000000000000000000" pitchFamily="2" charset="2"/>
              <a:buChar char="Ø"/>
            </a:pPr>
            <a:r>
              <a:rPr lang="en-US" sz="1600" dirty="0">
                <a:solidFill>
                  <a:schemeClr val="accent5">
                    <a:lumMod val="50000"/>
                  </a:schemeClr>
                </a:solidFill>
                <a:cs typeface="Arial" panose="020B0604020202020204" pitchFamily="34" charset="0"/>
              </a:rPr>
              <a:t>Foster excellence through implementation of research project </a:t>
            </a:r>
          </a:p>
          <a:p>
            <a:pPr marL="285750" indent="-285750">
              <a:buClr>
                <a:srgbClr val="02CC9C"/>
              </a:buClr>
              <a:buFont typeface="Wingdings" panose="05000000000000000000" pitchFamily="2" charset="2"/>
              <a:buChar char="Ø"/>
            </a:pPr>
            <a:endParaRPr lang="en-US" sz="1600" dirty="0">
              <a:solidFill>
                <a:schemeClr val="accent5">
                  <a:lumMod val="50000"/>
                </a:schemeClr>
              </a:solidFill>
              <a:cs typeface="Arial" panose="020B0604020202020204" pitchFamily="34" charset="0"/>
            </a:endParaRPr>
          </a:p>
          <a:p>
            <a:pPr marL="285750" indent="-285750">
              <a:buClr>
                <a:srgbClr val="02CC9C"/>
              </a:buClr>
              <a:buFont typeface="Wingdings" panose="05000000000000000000" pitchFamily="2" charset="2"/>
              <a:buChar char="Ø"/>
            </a:pPr>
            <a:r>
              <a:rPr lang="en-US" sz="1600" dirty="0">
                <a:solidFill>
                  <a:schemeClr val="accent5">
                    <a:lumMod val="50000"/>
                  </a:schemeClr>
                </a:solidFill>
                <a:cs typeface="Arial" panose="020B0604020202020204" pitchFamily="34" charset="0"/>
              </a:rPr>
              <a:t>Enhance the creative and innovation potential of researchers holding a PhD(training on transferable skills &amp; career development) </a:t>
            </a:r>
          </a:p>
          <a:p>
            <a:pPr marL="285750" indent="-285750">
              <a:buClr>
                <a:srgbClr val="02CC9C"/>
              </a:buClr>
              <a:buFont typeface="Wingdings" panose="05000000000000000000" pitchFamily="2" charset="2"/>
              <a:buChar char="Ø"/>
            </a:pPr>
            <a:endParaRPr lang="en-US" sz="1600" dirty="0">
              <a:solidFill>
                <a:schemeClr val="accent5">
                  <a:lumMod val="50000"/>
                </a:schemeClr>
              </a:solidFill>
              <a:cs typeface="Arial" panose="020B0604020202020204" pitchFamily="34" charset="0"/>
            </a:endParaRPr>
          </a:p>
          <a:p>
            <a:pPr marL="285750" indent="-285750">
              <a:buClr>
                <a:srgbClr val="02CC9C"/>
              </a:buClr>
              <a:buFont typeface="Wingdings" panose="05000000000000000000" pitchFamily="2" charset="2"/>
              <a:buChar char="Ø"/>
            </a:pPr>
            <a:r>
              <a:rPr lang="en-US" sz="1600" dirty="0">
                <a:solidFill>
                  <a:schemeClr val="accent5">
                    <a:lumMod val="50000"/>
                  </a:schemeClr>
                </a:solidFill>
                <a:cs typeface="Arial" panose="020B0604020202020204" pitchFamily="34" charset="0"/>
              </a:rPr>
              <a:t>Focus on I3 (international, inter- sectoral, interdisciplinary) mobility </a:t>
            </a:r>
          </a:p>
          <a:p>
            <a:pPr marL="285750" indent="-285750">
              <a:buClr>
                <a:srgbClr val="02CC9C"/>
              </a:buClr>
              <a:buFont typeface="Wingdings" panose="05000000000000000000" pitchFamily="2" charset="2"/>
              <a:buChar char="Ø"/>
            </a:pPr>
            <a:endParaRPr lang="en-US" sz="1600" dirty="0">
              <a:solidFill>
                <a:schemeClr val="accent5">
                  <a:lumMod val="50000"/>
                </a:schemeClr>
              </a:solidFill>
              <a:cs typeface="Arial" panose="020B0604020202020204" pitchFamily="34" charset="0"/>
            </a:endParaRPr>
          </a:p>
          <a:p>
            <a:pPr marL="285750" indent="-285750">
              <a:buClr>
                <a:srgbClr val="02CC9C"/>
              </a:buClr>
              <a:buFont typeface="Wingdings" panose="05000000000000000000" pitchFamily="2" charset="2"/>
              <a:buChar char="Ø"/>
            </a:pPr>
            <a:r>
              <a:rPr lang="en-US" sz="1600" dirty="0">
                <a:solidFill>
                  <a:schemeClr val="accent5">
                    <a:lumMod val="50000"/>
                  </a:schemeClr>
                </a:solidFill>
                <a:cs typeface="Arial" panose="020B0604020202020204" pitchFamily="34" charset="0"/>
              </a:rPr>
              <a:t>Improve employability and career prospects within academia and beyond </a:t>
            </a:r>
          </a:p>
          <a:p>
            <a:pPr marL="285750" indent="-285750">
              <a:buClr>
                <a:srgbClr val="02CC9C"/>
              </a:buClr>
              <a:buFont typeface="Wingdings" panose="05000000000000000000" pitchFamily="2" charset="2"/>
              <a:buChar char="Ø"/>
            </a:pPr>
            <a:endParaRPr lang="en-US" sz="1600" dirty="0">
              <a:solidFill>
                <a:schemeClr val="accent5">
                  <a:lumMod val="50000"/>
                </a:schemeClr>
              </a:solidFill>
              <a:cs typeface="Arial" panose="020B0604020202020204" pitchFamily="34" charset="0"/>
            </a:endParaRPr>
          </a:p>
          <a:p>
            <a:pPr marL="285750" indent="-285750">
              <a:buClr>
                <a:srgbClr val="02CC9C"/>
              </a:buClr>
              <a:buFont typeface="Wingdings" panose="05000000000000000000" pitchFamily="2" charset="2"/>
              <a:buChar char="Ø"/>
            </a:pPr>
            <a:r>
              <a:rPr lang="en-US" sz="1600" dirty="0">
                <a:solidFill>
                  <a:schemeClr val="accent5">
                    <a:lumMod val="50000"/>
                  </a:schemeClr>
                </a:solidFill>
                <a:cs typeface="Arial" panose="020B0604020202020204" pitchFamily="34" charset="0"/>
              </a:rPr>
              <a:t>Bridges and exposure to the non- academic sector </a:t>
            </a:r>
          </a:p>
          <a:p>
            <a:pPr marL="285750" indent="-285750">
              <a:buClr>
                <a:srgbClr val="02CC9C"/>
              </a:buClr>
              <a:buFont typeface="Wingdings" panose="05000000000000000000" pitchFamily="2" charset="2"/>
              <a:buChar char="Ø"/>
            </a:pPr>
            <a:endParaRPr lang="en-US" sz="1600" dirty="0">
              <a:solidFill>
                <a:schemeClr val="accent5">
                  <a:lumMod val="50000"/>
                </a:schemeClr>
              </a:solidFill>
              <a:cs typeface="Arial" panose="020B0604020202020204" pitchFamily="34" charset="0"/>
            </a:endParaRPr>
          </a:p>
          <a:p>
            <a:pPr marL="285750" indent="-285750">
              <a:buClr>
                <a:srgbClr val="02CC9C"/>
              </a:buClr>
              <a:buFont typeface="Wingdings" panose="05000000000000000000" pitchFamily="2" charset="2"/>
              <a:buChar char="Ø"/>
            </a:pPr>
            <a:r>
              <a:rPr lang="en-US" sz="1600" dirty="0">
                <a:solidFill>
                  <a:schemeClr val="accent5">
                    <a:lumMod val="50000"/>
                  </a:schemeClr>
                </a:solidFill>
                <a:cs typeface="Arial" panose="020B0604020202020204" pitchFamily="34" charset="0"/>
              </a:rPr>
              <a:t>Career development of researchers</a:t>
            </a:r>
            <a:endParaRPr lang="es-ES" sz="1600" dirty="0">
              <a:solidFill>
                <a:schemeClr val="accent5">
                  <a:lumMod val="50000"/>
                </a:schemeClr>
              </a:solidFill>
              <a:cs typeface="Arial" panose="020B0604020202020204" pitchFamily="34" charset="0"/>
            </a:endParaRPr>
          </a:p>
        </p:txBody>
      </p:sp>
      <p:sp>
        <p:nvSpPr>
          <p:cNvPr id="9" name="Bocadillo nube: nube 8">
            <a:extLst>
              <a:ext uri="{FF2B5EF4-FFF2-40B4-BE49-F238E27FC236}">
                <a16:creationId xmlns:a16="http://schemas.microsoft.com/office/drawing/2014/main" id="{EF939E7C-1D6A-BFCC-1D49-1E361A38FBD7}"/>
              </a:ext>
            </a:extLst>
          </p:cNvPr>
          <p:cNvSpPr/>
          <p:nvPr/>
        </p:nvSpPr>
        <p:spPr>
          <a:xfrm>
            <a:off x="8926287" y="775555"/>
            <a:ext cx="1596571" cy="1219200"/>
          </a:xfrm>
          <a:prstGeom prst="cloudCallo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WHO?</a:t>
            </a:r>
          </a:p>
        </p:txBody>
      </p:sp>
      <p:sp>
        <p:nvSpPr>
          <p:cNvPr id="11" name="Bocadillo nube: nube 10">
            <a:extLst>
              <a:ext uri="{FF2B5EF4-FFF2-40B4-BE49-F238E27FC236}">
                <a16:creationId xmlns:a16="http://schemas.microsoft.com/office/drawing/2014/main" id="{7E2E4885-253A-651F-302B-3F19EAF39203}"/>
              </a:ext>
            </a:extLst>
          </p:cNvPr>
          <p:cNvSpPr/>
          <p:nvPr/>
        </p:nvSpPr>
        <p:spPr>
          <a:xfrm>
            <a:off x="9724572" y="3354647"/>
            <a:ext cx="1596571" cy="1219200"/>
          </a:xfrm>
          <a:prstGeom prst="cloudCallo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HOW?</a:t>
            </a:r>
          </a:p>
        </p:txBody>
      </p:sp>
      <p:sp>
        <p:nvSpPr>
          <p:cNvPr id="13" name="CuadroTexto 12">
            <a:extLst>
              <a:ext uri="{FF2B5EF4-FFF2-40B4-BE49-F238E27FC236}">
                <a16:creationId xmlns:a16="http://schemas.microsoft.com/office/drawing/2014/main" id="{B8C62E8A-5C2B-CAE7-89A6-07DAD06C5F92}"/>
              </a:ext>
            </a:extLst>
          </p:cNvPr>
          <p:cNvSpPr txBox="1"/>
          <p:nvPr/>
        </p:nvSpPr>
        <p:spPr>
          <a:xfrm>
            <a:off x="7641778" y="2194917"/>
            <a:ext cx="2569018" cy="830997"/>
          </a:xfrm>
          <a:prstGeom prst="rect">
            <a:avLst/>
          </a:prstGeom>
          <a:solidFill>
            <a:srgbClr val="02CC9C">
              <a:alpha val="32000"/>
            </a:srgbClr>
          </a:solidFill>
          <a:ln>
            <a:solidFill>
              <a:schemeClr val="accent1">
                <a:hueOff val="0"/>
                <a:satOff val="0"/>
                <a:lumOff val="0"/>
              </a:schemeClr>
            </a:solidFill>
          </a:ln>
        </p:spPr>
        <p:txBody>
          <a:bodyPr wrap="square">
            <a:spAutoFit/>
          </a:bodyPr>
          <a:lstStyle/>
          <a:p>
            <a:pPr>
              <a:buClr>
                <a:srgbClr val="02CC9C"/>
              </a:buClr>
            </a:pPr>
            <a:r>
              <a:rPr lang="en-US" sz="1600" dirty="0">
                <a:solidFill>
                  <a:schemeClr val="accent5">
                    <a:lumMod val="50000"/>
                  </a:schemeClr>
                </a:solidFill>
                <a:cs typeface="Arial" panose="020B0604020202020204" pitchFamily="34" charset="0"/>
              </a:rPr>
              <a:t>An individual postdoctoral researcher and a host organization</a:t>
            </a:r>
            <a:endParaRPr lang="es-ES" sz="1600" dirty="0">
              <a:solidFill>
                <a:schemeClr val="accent5">
                  <a:lumMod val="50000"/>
                </a:schemeClr>
              </a:solidFill>
              <a:cs typeface="Arial" panose="020B0604020202020204" pitchFamily="34" charset="0"/>
            </a:endParaRPr>
          </a:p>
        </p:txBody>
      </p:sp>
      <p:sp>
        <p:nvSpPr>
          <p:cNvPr id="14" name="CuadroTexto 13">
            <a:extLst>
              <a:ext uri="{FF2B5EF4-FFF2-40B4-BE49-F238E27FC236}">
                <a16:creationId xmlns:a16="http://schemas.microsoft.com/office/drawing/2014/main" id="{630287F4-BBC2-4501-278C-6FA15AFEA033}"/>
              </a:ext>
            </a:extLst>
          </p:cNvPr>
          <p:cNvSpPr txBox="1"/>
          <p:nvPr/>
        </p:nvSpPr>
        <p:spPr>
          <a:xfrm>
            <a:off x="7641778" y="4799194"/>
            <a:ext cx="3367314" cy="584775"/>
          </a:xfrm>
          <a:prstGeom prst="rect">
            <a:avLst/>
          </a:prstGeom>
          <a:solidFill>
            <a:srgbClr val="02CC9C">
              <a:alpha val="32000"/>
            </a:srgbClr>
          </a:solidFill>
          <a:ln>
            <a:solidFill>
              <a:schemeClr val="accent1">
                <a:hueOff val="0"/>
                <a:satOff val="0"/>
                <a:lumOff val="0"/>
              </a:schemeClr>
            </a:solidFill>
          </a:ln>
        </p:spPr>
        <p:txBody>
          <a:bodyPr wrap="square">
            <a:spAutoFit/>
          </a:bodyPr>
          <a:lstStyle/>
          <a:p>
            <a:pPr>
              <a:buClr>
                <a:srgbClr val="02CC9C"/>
              </a:buClr>
            </a:pPr>
            <a:r>
              <a:rPr lang="en-US" sz="1600" dirty="0">
                <a:solidFill>
                  <a:schemeClr val="accent5">
                    <a:lumMod val="50000"/>
                  </a:schemeClr>
                </a:solidFill>
                <a:cs typeface="Arial" panose="020B0604020202020204" pitchFamily="34" charset="0"/>
              </a:rPr>
              <a:t>An excellent research deployed to the scientific proposal</a:t>
            </a:r>
            <a:endParaRPr lang="es-ES" sz="1600" dirty="0">
              <a:solidFill>
                <a:schemeClr val="accent5">
                  <a:lumMod val="50000"/>
                </a:schemeClr>
              </a:solidFill>
              <a:cs typeface="Arial" panose="020B0604020202020204" pitchFamily="34" charset="0"/>
            </a:endParaRPr>
          </a:p>
        </p:txBody>
      </p:sp>
      <p:pic>
        <p:nvPicPr>
          <p:cNvPr id="15" name="Picture 2" descr="MarieSkłodowskaCurie (@MSCActions) / Twitter">
            <a:extLst>
              <a:ext uri="{FF2B5EF4-FFF2-40B4-BE49-F238E27FC236}">
                <a16:creationId xmlns:a16="http://schemas.microsoft.com/office/drawing/2014/main" id="{A20FAF2D-37E8-3A34-4FB6-34612C4589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38124" y="0"/>
            <a:ext cx="1001486" cy="1001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1919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96C09B-991D-462D-AF09-73F86D21B0AD}"/>
              </a:ext>
            </a:extLst>
          </p:cNvPr>
          <p:cNvSpPr>
            <a:spLocks noGrp="1"/>
          </p:cNvSpPr>
          <p:nvPr>
            <p:ph type="title"/>
          </p:nvPr>
        </p:nvSpPr>
        <p:spPr>
          <a:xfrm>
            <a:off x="696675" y="412620"/>
            <a:ext cx="10800000" cy="422405"/>
          </a:xfrm>
        </p:spPr>
        <p:txBody>
          <a:bodyPr/>
          <a:lstStyle/>
          <a:p>
            <a:r>
              <a:rPr lang="es-ES" dirty="0"/>
              <a:t>2</a:t>
            </a:r>
            <a:r>
              <a:rPr lang="es-ES" sz="2000" dirty="0"/>
              <a:t>. MSCA – Postdoctoral </a:t>
            </a:r>
            <a:r>
              <a:rPr lang="es-ES" sz="2000" dirty="0" err="1"/>
              <a:t>Fellowships</a:t>
            </a:r>
            <a:r>
              <a:rPr lang="es-ES" sz="2000" dirty="0"/>
              <a:t> (</a:t>
            </a:r>
            <a:r>
              <a:rPr lang="es-ES" dirty="0"/>
              <a:t>PF</a:t>
            </a:r>
            <a:r>
              <a:rPr lang="es-ES" sz="2000" dirty="0"/>
              <a:t>)</a:t>
            </a:r>
            <a:endParaRPr lang="es-ES" dirty="0"/>
          </a:p>
        </p:txBody>
      </p:sp>
      <p:sp>
        <p:nvSpPr>
          <p:cNvPr id="10" name="Marcador de número de diapositiva 2">
            <a:extLst>
              <a:ext uri="{FF2B5EF4-FFF2-40B4-BE49-F238E27FC236}">
                <a16:creationId xmlns:a16="http://schemas.microsoft.com/office/drawing/2014/main" id="{E5079263-1C30-47C1-A74F-3978C3B70B4B}"/>
              </a:ext>
            </a:extLst>
          </p:cNvPr>
          <p:cNvSpPr>
            <a:spLocks noGrp="1"/>
          </p:cNvSpPr>
          <p:nvPr>
            <p:ph type="sldNum" sz="quarter" idx="4"/>
          </p:nvPr>
        </p:nvSpPr>
        <p:spPr>
          <a:xfrm>
            <a:off x="774696" y="6231633"/>
            <a:ext cx="403229" cy="365125"/>
          </a:xfrm>
        </p:spPr>
        <p:txBody>
          <a:bodyPr/>
          <a:lstStyle/>
          <a:p>
            <a:fld id="{F6F97755-CF1C-49EE-9832-9FD78690BC2A}" type="slidenum">
              <a:rPr lang="es-ES" smtClean="0"/>
              <a:pPr/>
              <a:t>15</a:t>
            </a:fld>
            <a:endParaRPr lang="es-ES" dirty="0"/>
          </a:p>
        </p:txBody>
      </p:sp>
      <p:graphicFrame>
        <p:nvGraphicFramePr>
          <p:cNvPr id="5" name="Diagrama 4">
            <a:extLst>
              <a:ext uri="{FF2B5EF4-FFF2-40B4-BE49-F238E27FC236}">
                <a16:creationId xmlns:a16="http://schemas.microsoft.com/office/drawing/2014/main" id="{C661ECBB-9B07-2A20-CFCE-81239B1DCA7E}"/>
              </a:ext>
            </a:extLst>
          </p:cNvPr>
          <p:cNvGraphicFramePr/>
          <p:nvPr/>
        </p:nvGraphicFramePr>
        <p:xfrm>
          <a:off x="3555998" y="690487"/>
          <a:ext cx="5878287" cy="32304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descr="MarieSkłodowskaCurie (@MSCActions) / Twitter">
            <a:extLst>
              <a:ext uri="{FF2B5EF4-FFF2-40B4-BE49-F238E27FC236}">
                <a16:creationId xmlns:a16="http://schemas.microsoft.com/office/drawing/2014/main" id="{69EDE6F9-3FE0-40C4-42A0-EFCC4C6F5A3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38124" y="0"/>
            <a:ext cx="1001486" cy="1001486"/>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Texto 11">
            <a:extLst>
              <a:ext uri="{FF2B5EF4-FFF2-40B4-BE49-F238E27FC236}">
                <a16:creationId xmlns:a16="http://schemas.microsoft.com/office/drawing/2014/main" id="{C0417A9A-B5B8-889E-00BA-9EFE99F3A2B5}"/>
              </a:ext>
            </a:extLst>
          </p:cNvPr>
          <p:cNvSpPr txBox="1"/>
          <p:nvPr/>
        </p:nvSpPr>
        <p:spPr>
          <a:xfrm>
            <a:off x="3454399" y="3649665"/>
            <a:ext cx="2307771" cy="338554"/>
          </a:xfrm>
          <a:prstGeom prst="rect">
            <a:avLst/>
          </a:prstGeom>
          <a:noFill/>
        </p:spPr>
        <p:txBody>
          <a:bodyPr wrap="square">
            <a:spAutoFit/>
          </a:bodyPr>
          <a:lstStyle/>
          <a:p>
            <a:r>
              <a:rPr lang="es-ES" sz="1600" b="1" dirty="0">
                <a:solidFill>
                  <a:srgbClr val="02CC9C"/>
                </a:solidFill>
                <a:cs typeface="Arial" panose="020B0604020202020204" pitchFamily="34" charset="0"/>
              </a:rPr>
              <a:t>12 – 24 </a:t>
            </a:r>
            <a:r>
              <a:rPr lang="es-ES" sz="1600" b="1" dirty="0" err="1">
                <a:solidFill>
                  <a:srgbClr val="02CC9C"/>
                </a:solidFill>
                <a:cs typeface="Arial" panose="020B0604020202020204" pitchFamily="34" charset="0"/>
              </a:rPr>
              <a:t>months</a:t>
            </a:r>
            <a:endParaRPr lang="es-ES" sz="1600" b="1" dirty="0">
              <a:solidFill>
                <a:srgbClr val="02CC9C"/>
              </a:solidFill>
              <a:cs typeface="Arial" panose="020B0604020202020204" pitchFamily="34" charset="0"/>
            </a:endParaRPr>
          </a:p>
        </p:txBody>
      </p:sp>
      <p:sp>
        <p:nvSpPr>
          <p:cNvPr id="16" name="CuadroTexto 15">
            <a:extLst>
              <a:ext uri="{FF2B5EF4-FFF2-40B4-BE49-F238E27FC236}">
                <a16:creationId xmlns:a16="http://schemas.microsoft.com/office/drawing/2014/main" id="{97955848-0EFD-D2C8-E158-B352E37D2EC8}"/>
              </a:ext>
            </a:extLst>
          </p:cNvPr>
          <p:cNvSpPr txBox="1"/>
          <p:nvPr/>
        </p:nvSpPr>
        <p:spPr>
          <a:xfrm>
            <a:off x="6244784" y="3649665"/>
            <a:ext cx="3189501" cy="584775"/>
          </a:xfrm>
          <a:prstGeom prst="rect">
            <a:avLst/>
          </a:prstGeom>
          <a:noFill/>
        </p:spPr>
        <p:txBody>
          <a:bodyPr wrap="square">
            <a:spAutoFit/>
          </a:bodyPr>
          <a:lstStyle/>
          <a:p>
            <a:r>
              <a:rPr lang="en-US" sz="1600" b="1" dirty="0">
                <a:solidFill>
                  <a:srgbClr val="02CC9C"/>
                </a:solidFill>
                <a:cs typeface="Arial" panose="020B0604020202020204" pitchFamily="34" charset="0"/>
              </a:rPr>
              <a:t>12-24 months outgoing phase + 12 months return phase</a:t>
            </a:r>
            <a:endParaRPr lang="es-ES" sz="1600" b="1" dirty="0">
              <a:solidFill>
                <a:srgbClr val="02CC9C"/>
              </a:solidFill>
              <a:cs typeface="Arial" panose="020B0604020202020204" pitchFamily="34" charset="0"/>
            </a:endParaRPr>
          </a:p>
        </p:txBody>
      </p:sp>
      <p:pic>
        <p:nvPicPr>
          <p:cNvPr id="18" name="Imagen 17">
            <a:extLst>
              <a:ext uri="{FF2B5EF4-FFF2-40B4-BE49-F238E27FC236}">
                <a16:creationId xmlns:a16="http://schemas.microsoft.com/office/drawing/2014/main" id="{6E6F0A60-D929-5D06-5062-50ACE5249F8C}"/>
              </a:ext>
            </a:extLst>
          </p:cNvPr>
          <p:cNvPicPr>
            <a:picLocks noChangeAspect="1"/>
          </p:cNvPicPr>
          <p:nvPr/>
        </p:nvPicPr>
        <p:blipFill>
          <a:blip r:embed="rId8"/>
          <a:stretch>
            <a:fillRect/>
          </a:stretch>
        </p:blipFill>
        <p:spPr>
          <a:xfrm>
            <a:off x="2310279" y="4234440"/>
            <a:ext cx="3258005" cy="2038635"/>
          </a:xfrm>
          <a:prstGeom prst="rect">
            <a:avLst/>
          </a:prstGeom>
        </p:spPr>
      </p:pic>
      <p:pic>
        <p:nvPicPr>
          <p:cNvPr id="20" name="Imagen 19">
            <a:extLst>
              <a:ext uri="{FF2B5EF4-FFF2-40B4-BE49-F238E27FC236}">
                <a16:creationId xmlns:a16="http://schemas.microsoft.com/office/drawing/2014/main" id="{3AF57F45-E7D2-D7BC-DF8B-551EA5B2A8AF}"/>
              </a:ext>
            </a:extLst>
          </p:cNvPr>
          <p:cNvPicPr>
            <a:picLocks noChangeAspect="1"/>
          </p:cNvPicPr>
          <p:nvPr/>
        </p:nvPicPr>
        <p:blipFill>
          <a:blip r:embed="rId9"/>
          <a:stretch>
            <a:fillRect/>
          </a:stretch>
        </p:blipFill>
        <p:spPr>
          <a:xfrm>
            <a:off x="6186728" y="4240630"/>
            <a:ext cx="3534268" cy="1991003"/>
          </a:xfrm>
          <a:prstGeom prst="rect">
            <a:avLst/>
          </a:prstGeom>
        </p:spPr>
      </p:pic>
      <p:sp>
        <p:nvSpPr>
          <p:cNvPr id="22" name="CuadroTexto 21">
            <a:extLst>
              <a:ext uri="{FF2B5EF4-FFF2-40B4-BE49-F238E27FC236}">
                <a16:creationId xmlns:a16="http://schemas.microsoft.com/office/drawing/2014/main" id="{D78579C1-D61D-DD8B-D764-CE2F989E08F0}"/>
              </a:ext>
            </a:extLst>
          </p:cNvPr>
          <p:cNvSpPr txBox="1"/>
          <p:nvPr/>
        </p:nvSpPr>
        <p:spPr>
          <a:xfrm>
            <a:off x="614244" y="1386263"/>
            <a:ext cx="2655043" cy="2677656"/>
          </a:xfrm>
          <a:prstGeom prst="rect">
            <a:avLst/>
          </a:prstGeom>
          <a:noFill/>
        </p:spPr>
        <p:txBody>
          <a:bodyPr wrap="square">
            <a:spAutoFit/>
          </a:bodyPr>
          <a:lstStyle/>
          <a:p>
            <a:pPr marL="285750" indent="-285750">
              <a:buClr>
                <a:srgbClr val="02CC9C"/>
              </a:buClr>
              <a:buFont typeface="Wingdings" panose="05000000000000000000" pitchFamily="2" charset="2"/>
              <a:buChar char="Ø"/>
            </a:pPr>
            <a:r>
              <a:rPr lang="en-US" sz="1400" dirty="0">
                <a:solidFill>
                  <a:schemeClr val="accent5">
                    <a:lumMod val="50000"/>
                  </a:schemeClr>
                </a:solidFill>
                <a:cs typeface="Arial" panose="020B0604020202020204" pitchFamily="34" charset="0"/>
              </a:rPr>
              <a:t>Open to all nationalities</a:t>
            </a:r>
          </a:p>
          <a:p>
            <a:pPr marL="285750" indent="-285750">
              <a:buClr>
                <a:srgbClr val="02CC9C"/>
              </a:buClr>
              <a:buFont typeface="Wingdings" panose="05000000000000000000" pitchFamily="2" charset="2"/>
              <a:buChar char="Ø"/>
            </a:pPr>
            <a:r>
              <a:rPr lang="en-US" sz="1400" dirty="0">
                <a:solidFill>
                  <a:schemeClr val="accent5">
                    <a:lumMod val="50000"/>
                  </a:schemeClr>
                </a:solidFill>
                <a:cs typeface="Arial" panose="020B0604020202020204" pitchFamily="34" charset="0"/>
              </a:rPr>
              <a:t>Mobility rule applies </a:t>
            </a:r>
          </a:p>
          <a:p>
            <a:pPr marL="285750" indent="-285750">
              <a:buClr>
                <a:srgbClr val="02CC9C"/>
              </a:buClr>
              <a:buFont typeface="Wingdings" panose="05000000000000000000" pitchFamily="2" charset="2"/>
              <a:buChar char="Ø"/>
            </a:pPr>
            <a:r>
              <a:rPr lang="en-US" sz="1400" dirty="0">
                <a:solidFill>
                  <a:schemeClr val="accent5">
                    <a:lumMod val="50000"/>
                  </a:schemeClr>
                </a:solidFill>
                <a:cs typeface="Arial" panose="020B0604020202020204" pitchFamily="34" charset="0"/>
              </a:rPr>
              <a:t>For EU nationals or long-term residents who wish to reintegrate, time outside of EU will not count towards scientific age </a:t>
            </a:r>
          </a:p>
          <a:p>
            <a:pPr marL="285750" indent="-285750">
              <a:buClr>
                <a:srgbClr val="02CC9C"/>
              </a:buClr>
              <a:buFont typeface="Wingdings" panose="05000000000000000000" pitchFamily="2" charset="2"/>
              <a:buChar char="Ø"/>
            </a:pPr>
            <a:r>
              <a:rPr lang="en-US" sz="1400" dirty="0">
                <a:solidFill>
                  <a:schemeClr val="accent5">
                    <a:lumMod val="50000"/>
                  </a:schemeClr>
                </a:solidFill>
                <a:cs typeface="Arial" panose="020B0604020202020204" pitchFamily="34" charset="0"/>
              </a:rPr>
              <a:t>Possibility to carry out secondments worldwide </a:t>
            </a:r>
          </a:p>
          <a:p>
            <a:pPr marL="285750" indent="-285750">
              <a:buClr>
                <a:srgbClr val="02CC9C"/>
              </a:buClr>
              <a:buFont typeface="Wingdings" panose="05000000000000000000" pitchFamily="2" charset="2"/>
              <a:buChar char="Ø"/>
            </a:pPr>
            <a:r>
              <a:rPr lang="en-US" sz="1400" dirty="0">
                <a:solidFill>
                  <a:schemeClr val="accent5">
                    <a:lumMod val="50000"/>
                  </a:schemeClr>
                </a:solidFill>
                <a:cs typeface="Arial" panose="020B0604020202020204" pitchFamily="34" charset="0"/>
              </a:rPr>
              <a:t>Possibility to have a placement at </a:t>
            </a:r>
            <a:r>
              <a:rPr lang="en-US" sz="1400" dirty="0" err="1">
                <a:solidFill>
                  <a:schemeClr val="accent5">
                    <a:lumMod val="50000"/>
                  </a:schemeClr>
                </a:solidFill>
                <a:cs typeface="Arial" panose="020B0604020202020204" pitchFamily="34" charset="0"/>
              </a:rPr>
              <a:t>theend</a:t>
            </a:r>
            <a:r>
              <a:rPr lang="en-US" sz="1400" dirty="0">
                <a:solidFill>
                  <a:schemeClr val="accent5">
                    <a:lumMod val="50000"/>
                  </a:schemeClr>
                </a:solidFill>
                <a:cs typeface="Arial" panose="020B0604020202020204" pitchFamily="34" charset="0"/>
              </a:rPr>
              <a:t> of the fellowship (+ 6 months)</a:t>
            </a:r>
            <a:endParaRPr lang="es-ES" sz="1400" dirty="0">
              <a:solidFill>
                <a:schemeClr val="accent5">
                  <a:lumMod val="50000"/>
                </a:schemeClr>
              </a:solidFill>
              <a:cs typeface="Arial" panose="020B0604020202020204" pitchFamily="34" charset="0"/>
            </a:endParaRPr>
          </a:p>
        </p:txBody>
      </p:sp>
      <p:sp>
        <p:nvSpPr>
          <p:cNvPr id="24" name="CuadroTexto 23">
            <a:extLst>
              <a:ext uri="{FF2B5EF4-FFF2-40B4-BE49-F238E27FC236}">
                <a16:creationId xmlns:a16="http://schemas.microsoft.com/office/drawing/2014/main" id="{9AB06EDD-AD3A-26BA-A7CB-9E4BA6B06899}"/>
              </a:ext>
            </a:extLst>
          </p:cNvPr>
          <p:cNvSpPr txBox="1"/>
          <p:nvPr/>
        </p:nvSpPr>
        <p:spPr>
          <a:xfrm>
            <a:off x="9339951" y="1386263"/>
            <a:ext cx="2699659" cy="2246769"/>
          </a:xfrm>
          <a:prstGeom prst="rect">
            <a:avLst/>
          </a:prstGeom>
          <a:noFill/>
        </p:spPr>
        <p:txBody>
          <a:bodyPr wrap="square">
            <a:spAutoFit/>
          </a:bodyPr>
          <a:lstStyle/>
          <a:p>
            <a:pPr marL="285750" indent="-285750">
              <a:buClr>
                <a:srgbClr val="02CC9C"/>
              </a:buClr>
              <a:buFont typeface="Wingdings" panose="05000000000000000000" pitchFamily="2" charset="2"/>
              <a:buChar char="Ø"/>
            </a:pPr>
            <a:r>
              <a:rPr lang="en-US" sz="1400" dirty="0">
                <a:solidFill>
                  <a:schemeClr val="accent5">
                    <a:lumMod val="50000"/>
                  </a:schemeClr>
                </a:solidFill>
                <a:cs typeface="Arial" panose="020B0604020202020204" pitchFamily="34" charset="0"/>
              </a:rPr>
              <a:t>Open to EU/AC nationals or long-</a:t>
            </a:r>
            <a:r>
              <a:rPr lang="en-US" sz="1400" dirty="0" err="1">
                <a:solidFill>
                  <a:schemeClr val="accent5">
                    <a:lumMod val="50000"/>
                  </a:schemeClr>
                </a:solidFill>
                <a:cs typeface="Arial" panose="020B0604020202020204" pitchFamily="34" charset="0"/>
              </a:rPr>
              <a:t>termresidents</a:t>
            </a:r>
            <a:r>
              <a:rPr lang="en-US" sz="1400" dirty="0">
                <a:solidFill>
                  <a:schemeClr val="accent5">
                    <a:lumMod val="50000"/>
                  </a:schemeClr>
                </a:solidFill>
                <a:cs typeface="Arial" panose="020B0604020202020204" pitchFamily="34" charset="0"/>
              </a:rPr>
              <a:t> </a:t>
            </a:r>
          </a:p>
          <a:p>
            <a:pPr marL="285750" indent="-285750">
              <a:buClr>
                <a:srgbClr val="02CC9C"/>
              </a:buClr>
              <a:buFont typeface="Wingdings" panose="05000000000000000000" pitchFamily="2" charset="2"/>
              <a:buChar char="Ø"/>
            </a:pPr>
            <a:r>
              <a:rPr lang="en-US" sz="1400" dirty="0">
                <a:solidFill>
                  <a:schemeClr val="accent5">
                    <a:lumMod val="50000"/>
                  </a:schemeClr>
                </a:solidFill>
                <a:cs typeface="Arial" panose="020B0604020202020204" pitchFamily="34" charset="0"/>
              </a:rPr>
              <a:t>Mobility rule applies in Third Country </a:t>
            </a:r>
          </a:p>
          <a:p>
            <a:pPr marL="285750" indent="-285750">
              <a:buClr>
                <a:srgbClr val="02CC9C"/>
              </a:buClr>
              <a:buFont typeface="Wingdings" panose="05000000000000000000" pitchFamily="2" charset="2"/>
              <a:buChar char="Ø"/>
            </a:pPr>
            <a:r>
              <a:rPr lang="en-US" sz="1400" dirty="0">
                <a:solidFill>
                  <a:schemeClr val="accent5">
                    <a:lumMod val="50000"/>
                  </a:schemeClr>
                </a:solidFill>
                <a:cs typeface="Arial" panose="020B0604020202020204" pitchFamily="34" charset="0"/>
              </a:rPr>
              <a:t>Possibility to carry out secondments </a:t>
            </a:r>
            <a:r>
              <a:rPr lang="en-US" sz="1400" dirty="0" err="1">
                <a:solidFill>
                  <a:schemeClr val="accent5">
                    <a:lumMod val="50000"/>
                  </a:schemeClr>
                </a:solidFill>
                <a:cs typeface="Arial" panose="020B0604020202020204" pitchFamily="34" charset="0"/>
              </a:rPr>
              <a:t>inthe</a:t>
            </a:r>
            <a:r>
              <a:rPr lang="en-US" sz="1400" dirty="0">
                <a:solidFill>
                  <a:schemeClr val="accent5">
                    <a:lumMod val="50000"/>
                  </a:schemeClr>
                </a:solidFill>
                <a:cs typeface="Arial" panose="020B0604020202020204" pitchFamily="34" charset="0"/>
              </a:rPr>
              <a:t> outgoing phase </a:t>
            </a:r>
          </a:p>
          <a:p>
            <a:pPr marL="285750" indent="-285750">
              <a:buClr>
                <a:srgbClr val="02CC9C"/>
              </a:buClr>
              <a:buFont typeface="Wingdings" panose="05000000000000000000" pitchFamily="2" charset="2"/>
              <a:buChar char="Ø"/>
            </a:pPr>
            <a:r>
              <a:rPr lang="en-US" sz="1400" dirty="0">
                <a:solidFill>
                  <a:schemeClr val="accent5">
                    <a:lumMod val="50000"/>
                  </a:schemeClr>
                </a:solidFill>
                <a:cs typeface="Arial" panose="020B0604020202020204" pitchFamily="34" charset="0"/>
              </a:rPr>
              <a:t>Possibility to have a placement at </a:t>
            </a:r>
            <a:r>
              <a:rPr lang="en-US" sz="1400" dirty="0" err="1">
                <a:solidFill>
                  <a:schemeClr val="accent5">
                    <a:lumMod val="50000"/>
                  </a:schemeClr>
                </a:solidFill>
                <a:cs typeface="Arial" panose="020B0604020202020204" pitchFamily="34" charset="0"/>
              </a:rPr>
              <a:t>theend</a:t>
            </a:r>
            <a:r>
              <a:rPr lang="en-US" sz="1400" dirty="0">
                <a:solidFill>
                  <a:schemeClr val="accent5">
                    <a:lumMod val="50000"/>
                  </a:schemeClr>
                </a:solidFill>
                <a:cs typeface="Arial" panose="020B0604020202020204" pitchFamily="34" charset="0"/>
              </a:rPr>
              <a:t> of the fellowship (+ 6 months)</a:t>
            </a:r>
            <a:endParaRPr lang="es-ES" sz="1400" dirty="0">
              <a:solidFill>
                <a:schemeClr val="accent5">
                  <a:lumMod val="50000"/>
                </a:schemeClr>
              </a:solidFill>
              <a:cs typeface="Arial" panose="020B0604020202020204" pitchFamily="34" charset="0"/>
            </a:endParaRPr>
          </a:p>
        </p:txBody>
      </p:sp>
    </p:spTree>
    <p:extLst>
      <p:ext uri="{BB962C8B-B14F-4D97-AF65-F5344CB8AC3E}">
        <p14:creationId xmlns:p14="http://schemas.microsoft.com/office/powerpoint/2010/main" val="22568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96C09B-991D-462D-AF09-73F86D21B0AD}"/>
              </a:ext>
            </a:extLst>
          </p:cNvPr>
          <p:cNvSpPr>
            <a:spLocks noGrp="1"/>
          </p:cNvSpPr>
          <p:nvPr>
            <p:ph type="title"/>
          </p:nvPr>
        </p:nvSpPr>
        <p:spPr>
          <a:xfrm>
            <a:off x="696675" y="412620"/>
            <a:ext cx="10800000" cy="422405"/>
          </a:xfrm>
        </p:spPr>
        <p:txBody>
          <a:bodyPr/>
          <a:lstStyle/>
          <a:p>
            <a:r>
              <a:rPr lang="es-ES" dirty="0"/>
              <a:t>2</a:t>
            </a:r>
            <a:r>
              <a:rPr lang="es-ES" sz="2000" dirty="0"/>
              <a:t>. MSCA – Postdoctoral </a:t>
            </a:r>
            <a:r>
              <a:rPr lang="es-ES" sz="2000" dirty="0" err="1"/>
              <a:t>Fellowships</a:t>
            </a:r>
            <a:r>
              <a:rPr lang="es-ES" sz="2000" dirty="0"/>
              <a:t> (</a:t>
            </a:r>
            <a:r>
              <a:rPr lang="es-ES" dirty="0"/>
              <a:t>PF</a:t>
            </a:r>
            <a:r>
              <a:rPr lang="es-ES" sz="2000" dirty="0"/>
              <a:t>)</a:t>
            </a:r>
            <a:endParaRPr lang="es-ES" dirty="0"/>
          </a:p>
        </p:txBody>
      </p:sp>
      <p:sp>
        <p:nvSpPr>
          <p:cNvPr id="10" name="Marcador de número de diapositiva 2">
            <a:extLst>
              <a:ext uri="{FF2B5EF4-FFF2-40B4-BE49-F238E27FC236}">
                <a16:creationId xmlns:a16="http://schemas.microsoft.com/office/drawing/2014/main" id="{E5079263-1C30-47C1-A74F-3978C3B70B4B}"/>
              </a:ext>
            </a:extLst>
          </p:cNvPr>
          <p:cNvSpPr>
            <a:spLocks noGrp="1"/>
          </p:cNvSpPr>
          <p:nvPr>
            <p:ph type="sldNum" sz="quarter" idx="4"/>
          </p:nvPr>
        </p:nvSpPr>
        <p:spPr>
          <a:xfrm>
            <a:off x="774696" y="6231633"/>
            <a:ext cx="403229" cy="365125"/>
          </a:xfrm>
        </p:spPr>
        <p:txBody>
          <a:bodyPr/>
          <a:lstStyle/>
          <a:p>
            <a:fld id="{F6F97755-CF1C-49EE-9832-9FD78690BC2A}" type="slidenum">
              <a:rPr lang="es-ES" smtClean="0"/>
              <a:pPr/>
              <a:t>16</a:t>
            </a:fld>
            <a:endParaRPr lang="es-ES" dirty="0"/>
          </a:p>
        </p:txBody>
      </p:sp>
      <p:pic>
        <p:nvPicPr>
          <p:cNvPr id="6" name="Picture 2" descr="MarieSkłodowskaCurie (@MSCActions) / Twitter">
            <a:extLst>
              <a:ext uri="{FF2B5EF4-FFF2-40B4-BE49-F238E27FC236}">
                <a16:creationId xmlns:a16="http://schemas.microsoft.com/office/drawing/2014/main" id="{69EDE6F9-3FE0-40C4-42A0-EFCC4C6F5A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38124" y="0"/>
            <a:ext cx="1001486" cy="1001486"/>
          </a:xfrm>
          <a:prstGeom prst="rect">
            <a:avLst/>
          </a:prstGeom>
          <a:noFill/>
          <a:extLst>
            <a:ext uri="{909E8E84-426E-40DD-AFC4-6F175D3DCCD1}">
              <a14:hiddenFill xmlns:a14="http://schemas.microsoft.com/office/drawing/2010/main">
                <a:solidFill>
                  <a:srgbClr val="FFFFFF"/>
                </a:solidFill>
              </a14:hiddenFill>
            </a:ext>
          </a:extLst>
        </p:spPr>
      </p:pic>
      <p:sp>
        <p:nvSpPr>
          <p:cNvPr id="3" name="Bocadillo nube: nube 2">
            <a:extLst>
              <a:ext uri="{FF2B5EF4-FFF2-40B4-BE49-F238E27FC236}">
                <a16:creationId xmlns:a16="http://schemas.microsoft.com/office/drawing/2014/main" id="{E475520E-AA80-EBEB-CEBB-E1C738878EFB}"/>
              </a:ext>
            </a:extLst>
          </p:cNvPr>
          <p:cNvSpPr/>
          <p:nvPr/>
        </p:nvSpPr>
        <p:spPr>
          <a:xfrm>
            <a:off x="7594824" y="1001486"/>
            <a:ext cx="1596571" cy="1219200"/>
          </a:xfrm>
          <a:prstGeom prst="cloudCallout">
            <a:avLst>
              <a:gd name="adj1" fmla="val -40833"/>
              <a:gd name="adj2" fmla="val 482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Who can </a:t>
            </a:r>
            <a:r>
              <a:rPr lang="es-ES" b="1" dirty="0" err="1"/>
              <a:t>apply</a:t>
            </a:r>
            <a:r>
              <a:rPr lang="es-ES" b="1" dirty="0"/>
              <a:t>?</a:t>
            </a:r>
          </a:p>
        </p:txBody>
      </p:sp>
      <p:pic>
        <p:nvPicPr>
          <p:cNvPr id="7" name="Imagen 6">
            <a:extLst>
              <a:ext uri="{FF2B5EF4-FFF2-40B4-BE49-F238E27FC236}">
                <a16:creationId xmlns:a16="http://schemas.microsoft.com/office/drawing/2014/main" id="{E4E037A3-4C58-2716-CF4D-CED168CDBC9D}"/>
              </a:ext>
            </a:extLst>
          </p:cNvPr>
          <p:cNvPicPr>
            <a:picLocks noChangeAspect="1"/>
          </p:cNvPicPr>
          <p:nvPr/>
        </p:nvPicPr>
        <p:blipFill>
          <a:blip r:embed="rId3"/>
          <a:stretch>
            <a:fillRect/>
          </a:stretch>
        </p:blipFill>
        <p:spPr>
          <a:xfrm>
            <a:off x="578110" y="1022220"/>
            <a:ext cx="5517890" cy="3026455"/>
          </a:xfrm>
          <a:prstGeom prst="rect">
            <a:avLst/>
          </a:prstGeom>
        </p:spPr>
      </p:pic>
      <p:pic>
        <p:nvPicPr>
          <p:cNvPr id="9" name="Imagen 8">
            <a:extLst>
              <a:ext uri="{FF2B5EF4-FFF2-40B4-BE49-F238E27FC236}">
                <a16:creationId xmlns:a16="http://schemas.microsoft.com/office/drawing/2014/main" id="{8D267E5D-8637-8296-01FA-2B3BBC201173}"/>
              </a:ext>
            </a:extLst>
          </p:cNvPr>
          <p:cNvPicPr>
            <a:picLocks noChangeAspect="1"/>
          </p:cNvPicPr>
          <p:nvPr/>
        </p:nvPicPr>
        <p:blipFill>
          <a:blip r:embed="rId4"/>
          <a:stretch>
            <a:fillRect/>
          </a:stretch>
        </p:blipFill>
        <p:spPr>
          <a:xfrm>
            <a:off x="6224177" y="2945500"/>
            <a:ext cx="5681927" cy="2911014"/>
          </a:xfrm>
          <a:prstGeom prst="rect">
            <a:avLst/>
          </a:prstGeom>
        </p:spPr>
      </p:pic>
    </p:spTree>
    <p:extLst>
      <p:ext uri="{BB962C8B-B14F-4D97-AF65-F5344CB8AC3E}">
        <p14:creationId xmlns:p14="http://schemas.microsoft.com/office/powerpoint/2010/main" val="3919079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96C09B-991D-462D-AF09-73F86D21B0AD}"/>
              </a:ext>
            </a:extLst>
          </p:cNvPr>
          <p:cNvSpPr>
            <a:spLocks noGrp="1"/>
          </p:cNvSpPr>
          <p:nvPr>
            <p:ph type="title"/>
          </p:nvPr>
        </p:nvSpPr>
        <p:spPr>
          <a:xfrm>
            <a:off x="696675" y="412620"/>
            <a:ext cx="10800000" cy="422405"/>
          </a:xfrm>
        </p:spPr>
        <p:txBody>
          <a:bodyPr/>
          <a:lstStyle/>
          <a:p>
            <a:r>
              <a:rPr lang="es-ES" dirty="0"/>
              <a:t>2</a:t>
            </a:r>
            <a:r>
              <a:rPr lang="es-ES" sz="2000" dirty="0"/>
              <a:t>. MSCA – Postdoctoral </a:t>
            </a:r>
            <a:r>
              <a:rPr lang="es-ES" sz="2000" dirty="0" err="1"/>
              <a:t>Fellowships</a:t>
            </a:r>
            <a:r>
              <a:rPr lang="es-ES" sz="2000" dirty="0"/>
              <a:t> (</a:t>
            </a:r>
            <a:r>
              <a:rPr lang="es-ES" dirty="0"/>
              <a:t>PF</a:t>
            </a:r>
            <a:r>
              <a:rPr lang="es-ES" sz="2000" dirty="0"/>
              <a:t>) – </a:t>
            </a:r>
            <a:r>
              <a:rPr lang="es-ES" sz="2000" dirty="0" err="1"/>
              <a:t>Elegibility</a:t>
            </a:r>
            <a:r>
              <a:rPr lang="es-ES" sz="2000" dirty="0"/>
              <a:t> </a:t>
            </a:r>
            <a:r>
              <a:rPr lang="es-ES" sz="2000" dirty="0" err="1"/>
              <a:t>conditions</a:t>
            </a:r>
            <a:endParaRPr lang="es-ES" dirty="0"/>
          </a:p>
        </p:txBody>
      </p:sp>
      <p:sp>
        <p:nvSpPr>
          <p:cNvPr id="10" name="Marcador de número de diapositiva 2">
            <a:extLst>
              <a:ext uri="{FF2B5EF4-FFF2-40B4-BE49-F238E27FC236}">
                <a16:creationId xmlns:a16="http://schemas.microsoft.com/office/drawing/2014/main" id="{E5079263-1C30-47C1-A74F-3978C3B70B4B}"/>
              </a:ext>
            </a:extLst>
          </p:cNvPr>
          <p:cNvSpPr>
            <a:spLocks noGrp="1"/>
          </p:cNvSpPr>
          <p:nvPr>
            <p:ph type="sldNum" sz="quarter" idx="4"/>
          </p:nvPr>
        </p:nvSpPr>
        <p:spPr>
          <a:xfrm>
            <a:off x="774696" y="6231633"/>
            <a:ext cx="403229" cy="365125"/>
          </a:xfrm>
        </p:spPr>
        <p:txBody>
          <a:bodyPr/>
          <a:lstStyle/>
          <a:p>
            <a:fld id="{F6F97755-CF1C-49EE-9832-9FD78690BC2A}" type="slidenum">
              <a:rPr lang="es-ES" smtClean="0"/>
              <a:pPr/>
              <a:t>17</a:t>
            </a:fld>
            <a:endParaRPr lang="es-ES" dirty="0"/>
          </a:p>
        </p:txBody>
      </p:sp>
      <p:pic>
        <p:nvPicPr>
          <p:cNvPr id="6" name="Picture 2" descr="MarieSkłodowskaCurie (@MSCActions) / Twitter">
            <a:extLst>
              <a:ext uri="{FF2B5EF4-FFF2-40B4-BE49-F238E27FC236}">
                <a16:creationId xmlns:a16="http://schemas.microsoft.com/office/drawing/2014/main" id="{69EDE6F9-3FE0-40C4-42A0-EFCC4C6F5A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38124" y="0"/>
            <a:ext cx="1001486" cy="1001486"/>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07093038-C362-2414-0060-E9B26D8E7966}"/>
              </a:ext>
            </a:extLst>
          </p:cNvPr>
          <p:cNvSpPr txBox="1"/>
          <p:nvPr/>
        </p:nvSpPr>
        <p:spPr>
          <a:xfrm>
            <a:off x="845691" y="1123299"/>
            <a:ext cx="10693176" cy="3785652"/>
          </a:xfrm>
          <a:prstGeom prst="rect">
            <a:avLst/>
          </a:prstGeom>
          <a:noFill/>
        </p:spPr>
        <p:txBody>
          <a:bodyPr wrap="square">
            <a:spAutoFit/>
          </a:bodyPr>
          <a:lstStyle/>
          <a:p>
            <a:r>
              <a:rPr lang="en-US" sz="1600" b="1" dirty="0">
                <a:solidFill>
                  <a:srgbClr val="02CC9C"/>
                </a:solidFill>
                <a:cs typeface="Arial" panose="020B0604020202020204" pitchFamily="34" charset="0"/>
              </a:rPr>
              <a:t>Nationality of researcher </a:t>
            </a:r>
          </a:p>
          <a:p>
            <a:pPr marL="285750" indent="-285750">
              <a:buClr>
                <a:srgbClr val="02CC9C"/>
              </a:buClr>
              <a:buFont typeface="Wingdings" panose="05000000000000000000" pitchFamily="2" charset="2"/>
              <a:buChar char="q"/>
            </a:pPr>
            <a:r>
              <a:rPr lang="en-US" sz="1600" dirty="0">
                <a:solidFill>
                  <a:schemeClr val="accent5">
                    <a:lumMod val="50000"/>
                  </a:schemeClr>
                </a:solidFill>
                <a:cs typeface="Arial" panose="020B0604020202020204" pitchFamily="34" charset="0"/>
              </a:rPr>
              <a:t>European Fellowships: any nationality </a:t>
            </a:r>
          </a:p>
          <a:p>
            <a:pPr marL="285750" indent="-285750">
              <a:buClr>
                <a:srgbClr val="02CC9C"/>
              </a:buClr>
              <a:buFont typeface="Wingdings" panose="05000000000000000000" pitchFamily="2" charset="2"/>
              <a:buChar char="q"/>
            </a:pPr>
            <a:r>
              <a:rPr lang="en-US" sz="1600" dirty="0">
                <a:solidFill>
                  <a:schemeClr val="accent5">
                    <a:lumMod val="50000"/>
                  </a:schemeClr>
                </a:solidFill>
                <a:cs typeface="Arial" panose="020B0604020202020204" pitchFamily="34" charset="0"/>
              </a:rPr>
              <a:t>Global Fellowships: nationals or long-term residents of MS or HE AC </a:t>
            </a:r>
          </a:p>
          <a:p>
            <a:endParaRPr lang="en-US" sz="1600" dirty="0">
              <a:solidFill>
                <a:schemeClr val="accent5">
                  <a:lumMod val="50000"/>
                </a:schemeClr>
              </a:solidFill>
              <a:cs typeface="Arial" panose="020B0604020202020204" pitchFamily="34" charset="0"/>
            </a:endParaRPr>
          </a:p>
          <a:p>
            <a:r>
              <a:rPr lang="en-US" sz="1600" b="1" dirty="0">
                <a:solidFill>
                  <a:srgbClr val="02CC9C"/>
                </a:solidFill>
                <a:cs typeface="Arial" panose="020B0604020202020204" pitchFamily="34" charset="0"/>
              </a:rPr>
              <a:t>The researchers must also: </a:t>
            </a:r>
          </a:p>
          <a:p>
            <a:pPr marL="285750" indent="-285750">
              <a:buClr>
                <a:srgbClr val="02CC9C"/>
              </a:buClr>
              <a:buFont typeface="Wingdings" panose="05000000000000000000" pitchFamily="2" charset="2"/>
              <a:buChar char="ü"/>
            </a:pPr>
            <a:r>
              <a:rPr lang="en-US" sz="1600" dirty="0">
                <a:solidFill>
                  <a:schemeClr val="accent5">
                    <a:lumMod val="50000"/>
                  </a:schemeClr>
                </a:solidFill>
                <a:cs typeface="Arial" panose="020B0604020202020204" pitchFamily="34" charset="0"/>
              </a:rPr>
              <a:t>Be in possession of PhD at the call deadline </a:t>
            </a:r>
          </a:p>
          <a:p>
            <a:pPr marL="285750" indent="-285750">
              <a:buClr>
                <a:srgbClr val="02CC9C"/>
              </a:buClr>
              <a:buFont typeface="Wingdings" panose="05000000000000000000" pitchFamily="2" charset="2"/>
              <a:buChar char="ü"/>
            </a:pPr>
            <a:r>
              <a:rPr lang="en-US" sz="1600" dirty="0">
                <a:solidFill>
                  <a:schemeClr val="accent5">
                    <a:lumMod val="50000"/>
                  </a:schemeClr>
                </a:solidFill>
                <a:cs typeface="Arial" panose="020B0604020202020204" pitchFamily="34" charset="0"/>
              </a:rPr>
              <a:t>Have up to 8 years research experience maximum after PhD (with exceptions = career breaks, work outside research, research outside Europe for reintegrating researchers) </a:t>
            </a:r>
          </a:p>
          <a:p>
            <a:pPr marL="285750" indent="-285750">
              <a:buClr>
                <a:srgbClr val="02CC9C"/>
              </a:buClr>
              <a:buFont typeface="Wingdings" panose="05000000000000000000" pitchFamily="2" charset="2"/>
              <a:buChar char="ü"/>
            </a:pPr>
            <a:r>
              <a:rPr lang="en-US" sz="1600" dirty="0">
                <a:solidFill>
                  <a:schemeClr val="accent5">
                    <a:lumMod val="50000"/>
                  </a:schemeClr>
                </a:solidFill>
                <a:cs typeface="Arial" panose="020B0604020202020204" pitchFamily="34" charset="0"/>
              </a:rPr>
              <a:t>Not have resided /carried out their main activity in the country of the beneficiary (for European Fellowships) or TC associated partner only (for Global Fellowships) for more than 12 months in the36 months before call deadline (mobility rule) </a:t>
            </a:r>
          </a:p>
          <a:p>
            <a:pPr marL="285750" indent="-285750">
              <a:buClr>
                <a:srgbClr val="02CC9C"/>
              </a:buClr>
              <a:buFont typeface="Wingdings" panose="05000000000000000000" pitchFamily="2" charset="2"/>
              <a:buChar char="ü"/>
            </a:pPr>
            <a:r>
              <a:rPr lang="en-US" sz="1600" dirty="0">
                <a:solidFill>
                  <a:schemeClr val="accent5">
                    <a:lumMod val="50000"/>
                  </a:schemeClr>
                </a:solidFill>
                <a:cs typeface="Arial" panose="020B0604020202020204" pitchFamily="34" charset="0"/>
              </a:rPr>
              <a:t>An individual researcher can only submit one proposal </a:t>
            </a:r>
          </a:p>
          <a:p>
            <a:endParaRPr lang="en-US" sz="1600" dirty="0">
              <a:solidFill>
                <a:schemeClr val="accent5">
                  <a:lumMod val="50000"/>
                </a:schemeClr>
              </a:solidFill>
              <a:cs typeface="Arial" panose="020B0604020202020204" pitchFamily="34" charset="0"/>
            </a:endParaRPr>
          </a:p>
          <a:p>
            <a:r>
              <a:rPr lang="en-US" sz="1600" dirty="0">
                <a:solidFill>
                  <a:schemeClr val="accent5">
                    <a:lumMod val="50000"/>
                  </a:schemeClr>
                </a:solidFill>
                <a:cs typeface="Arial" panose="020B0604020202020204" pitchFamily="34" charset="0"/>
              </a:rPr>
              <a:t>The European Research Executive Agency (REA) makes the final decision on whether the application meets the eligibility conditions</a:t>
            </a:r>
            <a:endParaRPr lang="es-ES" sz="1600" dirty="0">
              <a:solidFill>
                <a:schemeClr val="accent5">
                  <a:lumMod val="50000"/>
                </a:schemeClr>
              </a:solidFill>
              <a:cs typeface="Arial" panose="020B0604020202020204" pitchFamily="34" charset="0"/>
            </a:endParaRPr>
          </a:p>
        </p:txBody>
      </p:sp>
    </p:spTree>
    <p:extLst>
      <p:ext uri="{BB962C8B-B14F-4D97-AF65-F5344CB8AC3E}">
        <p14:creationId xmlns:p14="http://schemas.microsoft.com/office/powerpoint/2010/main" val="1253411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96C09B-991D-462D-AF09-73F86D21B0AD}"/>
              </a:ext>
            </a:extLst>
          </p:cNvPr>
          <p:cNvSpPr>
            <a:spLocks noGrp="1"/>
          </p:cNvSpPr>
          <p:nvPr>
            <p:ph type="title"/>
          </p:nvPr>
        </p:nvSpPr>
        <p:spPr>
          <a:xfrm>
            <a:off x="696675" y="412620"/>
            <a:ext cx="10800000" cy="422405"/>
          </a:xfrm>
        </p:spPr>
        <p:txBody>
          <a:bodyPr/>
          <a:lstStyle/>
          <a:p>
            <a:r>
              <a:rPr lang="es-ES" dirty="0"/>
              <a:t>2</a:t>
            </a:r>
            <a:r>
              <a:rPr lang="es-ES" sz="2000" dirty="0"/>
              <a:t>. MSCA – Postdoctoral </a:t>
            </a:r>
            <a:r>
              <a:rPr lang="es-ES" sz="2000" dirty="0" err="1"/>
              <a:t>Fellowships</a:t>
            </a:r>
            <a:r>
              <a:rPr lang="es-ES" sz="2000" dirty="0"/>
              <a:t> (</a:t>
            </a:r>
            <a:r>
              <a:rPr lang="es-ES" dirty="0"/>
              <a:t>PF</a:t>
            </a:r>
            <a:r>
              <a:rPr lang="es-ES" sz="2000" dirty="0"/>
              <a:t>) – </a:t>
            </a:r>
            <a:r>
              <a:rPr lang="es-ES" sz="2000" dirty="0" err="1"/>
              <a:t>Award</a:t>
            </a:r>
            <a:r>
              <a:rPr lang="es-ES" sz="2000" dirty="0"/>
              <a:t> </a:t>
            </a:r>
            <a:r>
              <a:rPr lang="es-ES" sz="2000" dirty="0" err="1"/>
              <a:t>criteria</a:t>
            </a:r>
            <a:endParaRPr lang="es-ES" dirty="0"/>
          </a:p>
        </p:txBody>
      </p:sp>
      <p:sp>
        <p:nvSpPr>
          <p:cNvPr id="10" name="Marcador de número de diapositiva 2">
            <a:extLst>
              <a:ext uri="{FF2B5EF4-FFF2-40B4-BE49-F238E27FC236}">
                <a16:creationId xmlns:a16="http://schemas.microsoft.com/office/drawing/2014/main" id="{E5079263-1C30-47C1-A74F-3978C3B70B4B}"/>
              </a:ext>
            </a:extLst>
          </p:cNvPr>
          <p:cNvSpPr>
            <a:spLocks noGrp="1"/>
          </p:cNvSpPr>
          <p:nvPr>
            <p:ph type="sldNum" sz="quarter" idx="4"/>
          </p:nvPr>
        </p:nvSpPr>
        <p:spPr>
          <a:xfrm>
            <a:off x="774696" y="6231633"/>
            <a:ext cx="403229" cy="365125"/>
          </a:xfrm>
        </p:spPr>
        <p:txBody>
          <a:bodyPr/>
          <a:lstStyle/>
          <a:p>
            <a:fld id="{F6F97755-CF1C-49EE-9832-9FD78690BC2A}" type="slidenum">
              <a:rPr lang="es-ES" smtClean="0"/>
              <a:pPr/>
              <a:t>18</a:t>
            </a:fld>
            <a:endParaRPr lang="es-ES" dirty="0"/>
          </a:p>
        </p:txBody>
      </p:sp>
      <p:pic>
        <p:nvPicPr>
          <p:cNvPr id="6" name="Picture 2" descr="MarieSkłodowskaCurie (@MSCActions) / Twitter">
            <a:extLst>
              <a:ext uri="{FF2B5EF4-FFF2-40B4-BE49-F238E27FC236}">
                <a16:creationId xmlns:a16="http://schemas.microsoft.com/office/drawing/2014/main" id="{69EDE6F9-3FE0-40C4-42A0-EFCC4C6F5A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38124" y="0"/>
            <a:ext cx="1001486" cy="1001486"/>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09B0790C-7C78-788F-9620-0764273D8BD9}"/>
              </a:ext>
            </a:extLst>
          </p:cNvPr>
          <p:cNvPicPr>
            <a:picLocks noChangeAspect="1"/>
          </p:cNvPicPr>
          <p:nvPr/>
        </p:nvPicPr>
        <p:blipFill>
          <a:blip r:embed="rId3"/>
          <a:stretch>
            <a:fillRect/>
          </a:stretch>
        </p:blipFill>
        <p:spPr>
          <a:xfrm>
            <a:off x="953233" y="1001486"/>
            <a:ext cx="10084891" cy="5007428"/>
          </a:xfrm>
          <a:prstGeom prst="rect">
            <a:avLst/>
          </a:prstGeom>
        </p:spPr>
      </p:pic>
    </p:spTree>
    <p:extLst>
      <p:ext uri="{BB962C8B-B14F-4D97-AF65-F5344CB8AC3E}">
        <p14:creationId xmlns:p14="http://schemas.microsoft.com/office/powerpoint/2010/main" val="22168164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96C09B-991D-462D-AF09-73F86D21B0AD}"/>
              </a:ext>
            </a:extLst>
          </p:cNvPr>
          <p:cNvSpPr>
            <a:spLocks noGrp="1"/>
          </p:cNvSpPr>
          <p:nvPr>
            <p:ph type="title"/>
          </p:nvPr>
        </p:nvSpPr>
        <p:spPr>
          <a:xfrm>
            <a:off x="696675" y="412620"/>
            <a:ext cx="10800000" cy="422405"/>
          </a:xfrm>
        </p:spPr>
        <p:txBody>
          <a:bodyPr/>
          <a:lstStyle/>
          <a:p>
            <a:r>
              <a:rPr lang="es-ES" dirty="0"/>
              <a:t>2</a:t>
            </a:r>
            <a:r>
              <a:rPr lang="es-ES" sz="2000" dirty="0"/>
              <a:t>. MSCA – Postdoctoral </a:t>
            </a:r>
            <a:r>
              <a:rPr lang="es-ES" sz="2000" dirty="0" err="1"/>
              <a:t>Fellowships</a:t>
            </a:r>
            <a:r>
              <a:rPr lang="es-ES" sz="2000" dirty="0"/>
              <a:t> (</a:t>
            </a:r>
            <a:r>
              <a:rPr lang="es-ES" dirty="0"/>
              <a:t>PF</a:t>
            </a:r>
            <a:r>
              <a:rPr lang="es-ES" sz="2000" dirty="0"/>
              <a:t>) – </a:t>
            </a:r>
            <a:r>
              <a:rPr lang="es-ES" sz="2000" dirty="0" err="1"/>
              <a:t>Evaluation</a:t>
            </a:r>
            <a:endParaRPr lang="es-ES" dirty="0"/>
          </a:p>
        </p:txBody>
      </p:sp>
      <p:sp>
        <p:nvSpPr>
          <p:cNvPr id="10" name="Marcador de número de diapositiva 2">
            <a:extLst>
              <a:ext uri="{FF2B5EF4-FFF2-40B4-BE49-F238E27FC236}">
                <a16:creationId xmlns:a16="http://schemas.microsoft.com/office/drawing/2014/main" id="{E5079263-1C30-47C1-A74F-3978C3B70B4B}"/>
              </a:ext>
            </a:extLst>
          </p:cNvPr>
          <p:cNvSpPr>
            <a:spLocks noGrp="1"/>
          </p:cNvSpPr>
          <p:nvPr>
            <p:ph type="sldNum" sz="quarter" idx="4"/>
          </p:nvPr>
        </p:nvSpPr>
        <p:spPr>
          <a:xfrm>
            <a:off x="774696" y="6231633"/>
            <a:ext cx="403229" cy="365125"/>
          </a:xfrm>
        </p:spPr>
        <p:txBody>
          <a:bodyPr/>
          <a:lstStyle/>
          <a:p>
            <a:fld id="{F6F97755-CF1C-49EE-9832-9FD78690BC2A}" type="slidenum">
              <a:rPr lang="es-ES" smtClean="0"/>
              <a:pPr/>
              <a:t>19</a:t>
            </a:fld>
            <a:endParaRPr lang="es-ES" dirty="0"/>
          </a:p>
        </p:txBody>
      </p:sp>
      <p:pic>
        <p:nvPicPr>
          <p:cNvPr id="6" name="Picture 2" descr="MarieSkłodowskaCurie (@MSCActions) / Twitter">
            <a:extLst>
              <a:ext uri="{FF2B5EF4-FFF2-40B4-BE49-F238E27FC236}">
                <a16:creationId xmlns:a16="http://schemas.microsoft.com/office/drawing/2014/main" id="{69EDE6F9-3FE0-40C4-42A0-EFCC4C6F5A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38124" y="0"/>
            <a:ext cx="1001486" cy="1001486"/>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9AF166F7-22C0-C4BC-70BA-E478E09E702E}"/>
              </a:ext>
            </a:extLst>
          </p:cNvPr>
          <p:cNvSpPr txBox="1"/>
          <p:nvPr/>
        </p:nvSpPr>
        <p:spPr>
          <a:xfrm>
            <a:off x="976310" y="1247645"/>
            <a:ext cx="10061814" cy="3139321"/>
          </a:xfrm>
          <a:prstGeom prst="rect">
            <a:avLst/>
          </a:prstGeom>
          <a:noFill/>
        </p:spPr>
        <p:txBody>
          <a:bodyPr wrap="square">
            <a:spAutoFit/>
          </a:bodyPr>
          <a:lstStyle/>
          <a:p>
            <a:pPr marL="285750" indent="-285750">
              <a:buClr>
                <a:srgbClr val="02CC9C"/>
              </a:buClr>
              <a:buFont typeface="Wingdings" panose="05000000000000000000" pitchFamily="2" charset="2"/>
              <a:buChar char="Ø"/>
            </a:pPr>
            <a:r>
              <a:rPr lang="en-US" dirty="0"/>
              <a:t>9,000-10,000 proposals received per year</a:t>
            </a:r>
          </a:p>
          <a:p>
            <a:pPr marL="285750" indent="-285750">
              <a:buClr>
                <a:srgbClr val="02CC9C"/>
              </a:buClr>
              <a:buFont typeface="Wingdings" panose="05000000000000000000" pitchFamily="2" charset="2"/>
              <a:buChar char="Ø"/>
            </a:pPr>
            <a:r>
              <a:rPr lang="en-US" dirty="0"/>
              <a:t> </a:t>
            </a:r>
          </a:p>
          <a:p>
            <a:pPr marL="285750" indent="-285750">
              <a:buClr>
                <a:srgbClr val="02CC9C"/>
              </a:buClr>
              <a:buFont typeface="Wingdings" panose="05000000000000000000" pitchFamily="2" charset="2"/>
              <a:buChar char="Ø"/>
            </a:pPr>
            <a:r>
              <a:rPr lang="en-US" dirty="0"/>
              <a:t>MSCA-PF success rate: ≈ 14% </a:t>
            </a:r>
          </a:p>
          <a:p>
            <a:pPr marL="285750" indent="-285750">
              <a:buClr>
                <a:srgbClr val="02CC9C"/>
              </a:buClr>
              <a:buFont typeface="Wingdings" panose="05000000000000000000" pitchFamily="2" charset="2"/>
              <a:buChar char="Ø"/>
            </a:pPr>
            <a:endParaRPr lang="en-US" dirty="0"/>
          </a:p>
          <a:p>
            <a:pPr marL="285750" indent="-285750">
              <a:buClr>
                <a:srgbClr val="02CC9C"/>
              </a:buClr>
              <a:buFont typeface="Wingdings" panose="05000000000000000000" pitchFamily="2" charset="2"/>
              <a:buChar char="Ø"/>
            </a:pPr>
            <a:r>
              <a:rPr lang="en-US" dirty="0"/>
              <a:t>4,500 experts from around the world, working remotely 8 Scientific Panels (LIF, PHY, MAT, ENG, CHE, ENV, SOC, ECO) </a:t>
            </a:r>
          </a:p>
          <a:p>
            <a:pPr marL="285750" indent="-285750">
              <a:buClr>
                <a:srgbClr val="02CC9C"/>
              </a:buClr>
              <a:buFont typeface="Wingdings" panose="05000000000000000000" pitchFamily="2" charset="2"/>
              <a:buChar char="Ø"/>
            </a:pPr>
            <a:endParaRPr lang="en-US" dirty="0"/>
          </a:p>
          <a:p>
            <a:pPr marL="285750" indent="-285750">
              <a:buClr>
                <a:srgbClr val="02CC9C"/>
              </a:buClr>
              <a:buFont typeface="Wingdings" panose="05000000000000000000" pitchFamily="2" charset="2"/>
              <a:buChar char="Ø"/>
            </a:pPr>
            <a:r>
              <a:rPr lang="en-US" dirty="0"/>
              <a:t>The </a:t>
            </a:r>
            <a:r>
              <a:rPr lang="en-US" b="1" dirty="0"/>
              <a:t>Seal of Excellence </a:t>
            </a:r>
            <a:r>
              <a:rPr lang="en-US" dirty="0"/>
              <a:t>is awarded to applications achieving a score of 85% or above not retained for funding</a:t>
            </a:r>
          </a:p>
          <a:p>
            <a:pPr marL="285750" indent="-285750">
              <a:buClr>
                <a:srgbClr val="02CC9C"/>
              </a:buClr>
              <a:buFont typeface="Wingdings" panose="05000000000000000000" pitchFamily="2" charset="2"/>
              <a:buChar char="Ø"/>
            </a:pPr>
            <a:endParaRPr lang="en-US" dirty="0"/>
          </a:p>
          <a:p>
            <a:pPr marL="285750" indent="-285750">
              <a:buClr>
                <a:srgbClr val="02CC9C"/>
              </a:buClr>
              <a:buFont typeface="Wingdings" panose="05000000000000000000" pitchFamily="2" charset="2"/>
              <a:buChar char="Ø"/>
            </a:pPr>
            <a:endParaRPr lang="en-US" dirty="0"/>
          </a:p>
        </p:txBody>
      </p:sp>
    </p:spTree>
    <p:extLst>
      <p:ext uri="{BB962C8B-B14F-4D97-AF65-F5344CB8AC3E}">
        <p14:creationId xmlns:p14="http://schemas.microsoft.com/office/powerpoint/2010/main" val="1859570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F5CA95-4061-38F2-77D9-EEB9634F7141}"/>
              </a:ext>
            </a:extLst>
          </p:cNvPr>
          <p:cNvSpPr>
            <a:spLocks noGrp="1"/>
          </p:cNvSpPr>
          <p:nvPr>
            <p:ph type="title"/>
          </p:nvPr>
        </p:nvSpPr>
        <p:spPr>
          <a:xfrm>
            <a:off x="4048217" y="1611204"/>
            <a:ext cx="6955582" cy="3635592"/>
          </a:xfrm>
        </p:spPr>
        <p:txBody>
          <a:bodyPr/>
          <a:lstStyle/>
          <a:p>
            <a:pPr algn="ctr"/>
            <a:r>
              <a:rPr lang="es-ES" sz="3600" dirty="0"/>
              <a:t>Marie </a:t>
            </a:r>
            <a:r>
              <a:rPr lang="es-ES" sz="3600" dirty="0" err="1"/>
              <a:t>Skłodowska</a:t>
            </a:r>
            <a:r>
              <a:rPr lang="es-ES" sz="3600" dirty="0"/>
              <a:t>-Curie </a:t>
            </a:r>
            <a:r>
              <a:rPr lang="es-ES" sz="3600" dirty="0" err="1"/>
              <a:t>Actions</a:t>
            </a:r>
            <a:r>
              <a:rPr lang="es-ES" sz="3600" dirty="0"/>
              <a:t> (MSCA) 2024:</a:t>
            </a:r>
            <a:br>
              <a:rPr lang="es-ES" sz="3600" dirty="0"/>
            </a:br>
            <a:br>
              <a:rPr lang="es-ES" sz="3600" dirty="0"/>
            </a:br>
            <a:r>
              <a:rPr lang="es-ES" sz="3600" dirty="0"/>
              <a:t>Doctoral Networks (DN) y Postdoctoral </a:t>
            </a:r>
            <a:r>
              <a:rPr lang="es-ES" sz="3600" dirty="0" err="1"/>
              <a:t>Fellowships</a:t>
            </a:r>
            <a:r>
              <a:rPr lang="es-ES" sz="3600" dirty="0"/>
              <a:t> (PF)</a:t>
            </a:r>
            <a:br>
              <a:rPr lang="es-ES" sz="3600" dirty="0"/>
            </a:br>
            <a:endParaRPr lang="en-GB" dirty="0"/>
          </a:p>
        </p:txBody>
      </p:sp>
    </p:spTree>
    <p:extLst>
      <p:ext uri="{BB962C8B-B14F-4D97-AF65-F5344CB8AC3E}">
        <p14:creationId xmlns:p14="http://schemas.microsoft.com/office/powerpoint/2010/main" val="19651303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96C09B-991D-462D-AF09-73F86D21B0AD}"/>
              </a:ext>
            </a:extLst>
          </p:cNvPr>
          <p:cNvSpPr>
            <a:spLocks noGrp="1"/>
          </p:cNvSpPr>
          <p:nvPr>
            <p:ph type="title"/>
          </p:nvPr>
        </p:nvSpPr>
        <p:spPr>
          <a:xfrm>
            <a:off x="6175953" y="-222616"/>
            <a:ext cx="4840010" cy="1807305"/>
          </a:xfrm>
        </p:spPr>
        <p:txBody>
          <a:bodyPr vert="horz" lIns="91440" tIns="45720" rIns="91440" bIns="45720" rtlCol="0" anchor="ctr">
            <a:normAutofit/>
          </a:bodyPr>
          <a:lstStyle/>
          <a:p>
            <a:r>
              <a:rPr lang="en-US" dirty="0"/>
              <a:t>1. </a:t>
            </a:r>
            <a:r>
              <a:rPr lang="es-ES" sz="2000" dirty="0"/>
              <a:t>MSCA – Postdoctoral </a:t>
            </a:r>
            <a:r>
              <a:rPr lang="es-ES" sz="2000" dirty="0" err="1"/>
              <a:t>Fellowships</a:t>
            </a:r>
            <a:r>
              <a:rPr lang="es-ES" sz="2000" dirty="0"/>
              <a:t> (</a:t>
            </a:r>
            <a:r>
              <a:rPr lang="es-ES" dirty="0"/>
              <a:t>PF</a:t>
            </a:r>
            <a:r>
              <a:rPr lang="es-ES" sz="2000" dirty="0"/>
              <a:t>) </a:t>
            </a:r>
            <a:r>
              <a:rPr lang="en-US" dirty="0"/>
              <a:t>Tips</a:t>
            </a:r>
          </a:p>
        </p:txBody>
      </p:sp>
      <p:pic>
        <p:nvPicPr>
          <p:cNvPr id="9220" name="Picture 4" descr="Bombilla de luz de dibujo png | PNGEgg">
            <a:extLst>
              <a:ext uri="{FF2B5EF4-FFF2-40B4-BE49-F238E27FC236}">
                <a16:creationId xmlns:a16="http://schemas.microsoft.com/office/drawing/2014/main" id="{3ED4B8D3-8599-DE76-2D44-E7518F2ACE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678" r="24585" b="4"/>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47E49170-57BB-7243-19D9-B0D26A678AB4}"/>
              </a:ext>
            </a:extLst>
          </p:cNvPr>
          <p:cNvSpPr txBox="1"/>
          <p:nvPr/>
        </p:nvSpPr>
        <p:spPr>
          <a:xfrm>
            <a:off x="6016048" y="1482558"/>
            <a:ext cx="5450238" cy="4975923"/>
          </a:xfrm>
          <a:prstGeom prst="rect">
            <a:avLst/>
          </a:prstGeom>
        </p:spPr>
        <p:txBody>
          <a:bodyPr vert="horz" lIns="91440" tIns="45720" rIns="91440" bIns="45720" rtlCol="0">
            <a:noAutofit/>
          </a:bodyPr>
          <a:lstStyle/>
          <a:p>
            <a:pPr marL="342900" indent="-285750">
              <a:lnSpc>
                <a:spcPct val="90000"/>
              </a:lnSpc>
              <a:spcAft>
                <a:spcPts val="600"/>
              </a:spcAft>
              <a:buClr>
                <a:srgbClr val="02CC9C"/>
              </a:buClr>
              <a:buFont typeface="Wingdings" panose="05000000000000000000" pitchFamily="2" charset="2"/>
              <a:buChar char="ü"/>
            </a:pPr>
            <a:r>
              <a:rPr lang="en-US" sz="1600" dirty="0">
                <a:solidFill>
                  <a:schemeClr val="accent5">
                    <a:lumMod val="50000"/>
                  </a:schemeClr>
                </a:solidFill>
                <a:cs typeface="Arial" panose="020B0604020202020204" pitchFamily="34" charset="0"/>
              </a:rPr>
              <a:t>A PF proposal is not a research proposal as such, but a proposal for training in research</a:t>
            </a:r>
          </a:p>
          <a:p>
            <a:pPr marL="342900" indent="-285750">
              <a:lnSpc>
                <a:spcPct val="90000"/>
              </a:lnSpc>
              <a:spcAft>
                <a:spcPts val="600"/>
              </a:spcAft>
              <a:buClr>
                <a:srgbClr val="02CC9C"/>
              </a:buClr>
              <a:buFont typeface="Wingdings" panose="05000000000000000000" pitchFamily="2" charset="2"/>
              <a:buChar char="ü"/>
            </a:pPr>
            <a:r>
              <a:rPr lang="en-US" sz="1600" dirty="0">
                <a:solidFill>
                  <a:schemeClr val="accent5">
                    <a:lumMod val="50000"/>
                  </a:schemeClr>
                </a:solidFill>
                <a:cs typeface="Arial" panose="020B0604020202020204" pitchFamily="34" charset="0"/>
              </a:rPr>
              <a:t>Don´t be over-ambitious –it is a common flaw that the work plan is not realistic</a:t>
            </a:r>
          </a:p>
          <a:p>
            <a:pPr marL="342900" indent="-285750">
              <a:lnSpc>
                <a:spcPct val="90000"/>
              </a:lnSpc>
              <a:spcAft>
                <a:spcPts val="600"/>
              </a:spcAft>
              <a:buClr>
                <a:srgbClr val="02CC9C"/>
              </a:buClr>
              <a:buFont typeface="Wingdings" panose="05000000000000000000" pitchFamily="2" charset="2"/>
              <a:buChar char="ü"/>
            </a:pPr>
            <a:r>
              <a:rPr lang="en-US" sz="1600" dirty="0">
                <a:solidFill>
                  <a:schemeClr val="accent5">
                    <a:lumMod val="50000"/>
                  </a:schemeClr>
                </a:solidFill>
                <a:cs typeface="Arial" panose="020B0604020202020204" pitchFamily="34" charset="0"/>
              </a:rPr>
              <a:t>• Be precise – less is sometimes more; structure the proposal well </a:t>
            </a:r>
          </a:p>
          <a:p>
            <a:pPr marL="342900" indent="-285750">
              <a:lnSpc>
                <a:spcPct val="90000"/>
              </a:lnSpc>
              <a:spcAft>
                <a:spcPts val="600"/>
              </a:spcAft>
              <a:buClr>
                <a:srgbClr val="02CC9C"/>
              </a:buClr>
              <a:buFont typeface="Wingdings" panose="05000000000000000000" pitchFamily="2" charset="2"/>
              <a:buChar char="ü"/>
            </a:pPr>
            <a:r>
              <a:rPr lang="en-US" sz="1600" dirty="0">
                <a:solidFill>
                  <a:schemeClr val="accent5">
                    <a:lumMod val="50000"/>
                  </a:schemeClr>
                </a:solidFill>
                <a:cs typeface="Arial" panose="020B0604020202020204" pitchFamily="34" charset="0"/>
              </a:rPr>
              <a:t>Try to have the best match researcher/supervisor/Host Institution</a:t>
            </a:r>
          </a:p>
          <a:p>
            <a:pPr marL="342900" indent="-285750">
              <a:lnSpc>
                <a:spcPct val="90000"/>
              </a:lnSpc>
              <a:spcAft>
                <a:spcPts val="600"/>
              </a:spcAft>
              <a:buClr>
                <a:srgbClr val="02CC9C"/>
              </a:buClr>
              <a:buFont typeface="Wingdings" panose="05000000000000000000" pitchFamily="2" charset="2"/>
              <a:buChar char="ü"/>
            </a:pPr>
            <a:r>
              <a:rPr lang="en-US" sz="1600" dirty="0">
                <a:solidFill>
                  <a:schemeClr val="accent5">
                    <a:lumMod val="50000"/>
                  </a:schemeClr>
                </a:solidFill>
                <a:cs typeface="Arial" panose="020B0604020202020204" pitchFamily="34" charset="0"/>
              </a:rPr>
              <a:t>CV don´t have to be perfect, but the training should mend </a:t>
            </a:r>
            <a:r>
              <a:rPr lang="en-US" sz="1600" dirty="0" err="1">
                <a:solidFill>
                  <a:schemeClr val="accent5">
                    <a:lumMod val="50000"/>
                  </a:schemeClr>
                </a:solidFill>
                <a:cs typeface="Arial" panose="020B0604020202020204" pitchFamily="34" charset="0"/>
              </a:rPr>
              <a:t>anyshortcomings</a:t>
            </a:r>
            <a:endParaRPr lang="en-US" sz="1600" dirty="0">
              <a:solidFill>
                <a:schemeClr val="accent5">
                  <a:lumMod val="50000"/>
                </a:schemeClr>
              </a:solidFill>
              <a:cs typeface="Arial" panose="020B0604020202020204" pitchFamily="34" charset="0"/>
            </a:endParaRPr>
          </a:p>
          <a:p>
            <a:pPr marL="342900" indent="-285750">
              <a:lnSpc>
                <a:spcPct val="90000"/>
              </a:lnSpc>
              <a:spcAft>
                <a:spcPts val="600"/>
              </a:spcAft>
              <a:buClr>
                <a:srgbClr val="02CC9C"/>
              </a:buClr>
              <a:buFont typeface="Wingdings" panose="05000000000000000000" pitchFamily="2" charset="2"/>
              <a:buChar char="ü"/>
            </a:pPr>
            <a:r>
              <a:rPr lang="en-US" sz="1600" dirty="0">
                <a:solidFill>
                  <a:schemeClr val="accent5">
                    <a:lumMod val="50000"/>
                  </a:schemeClr>
                </a:solidFill>
                <a:cs typeface="Arial" panose="020B0604020202020204" pitchFamily="34" charset="0"/>
              </a:rPr>
              <a:t>The employability after the fellowship is key</a:t>
            </a:r>
          </a:p>
          <a:p>
            <a:pPr marL="342900" indent="-285750">
              <a:lnSpc>
                <a:spcPct val="90000"/>
              </a:lnSpc>
              <a:spcAft>
                <a:spcPts val="600"/>
              </a:spcAft>
              <a:buClr>
                <a:srgbClr val="02CC9C"/>
              </a:buClr>
              <a:buFont typeface="Wingdings" panose="05000000000000000000" pitchFamily="2" charset="2"/>
              <a:buChar char="ü"/>
            </a:pPr>
            <a:r>
              <a:rPr lang="en-US" sz="1600" dirty="0">
                <a:solidFill>
                  <a:schemeClr val="accent5">
                    <a:lumMod val="50000"/>
                  </a:schemeClr>
                </a:solidFill>
                <a:cs typeface="Arial" panose="020B0604020202020204" pitchFamily="34" charset="0"/>
              </a:rPr>
              <a:t>The reviewers may not be specialists in the field</a:t>
            </a:r>
          </a:p>
          <a:p>
            <a:pPr marL="342900" indent="-285750">
              <a:lnSpc>
                <a:spcPct val="90000"/>
              </a:lnSpc>
              <a:spcAft>
                <a:spcPts val="600"/>
              </a:spcAft>
              <a:buClr>
                <a:srgbClr val="02CC9C"/>
              </a:buClr>
              <a:buFont typeface="Wingdings" panose="05000000000000000000" pitchFamily="2" charset="2"/>
              <a:buChar char="ü"/>
            </a:pPr>
            <a:r>
              <a:rPr lang="en-US" sz="1600" dirty="0">
                <a:solidFill>
                  <a:schemeClr val="accent5">
                    <a:lumMod val="50000"/>
                  </a:schemeClr>
                </a:solidFill>
                <a:cs typeface="Arial" panose="020B0604020202020204" pitchFamily="34" charset="0"/>
              </a:rPr>
              <a:t>Follow the template –the evaluators need to find all key points</a:t>
            </a:r>
          </a:p>
          <a:p>
            <a:pPr marL="342900" indent="-285750">
              <a:lnSpc>
                <a:spcPct val="90000"/>
              </a:lnSpc>
              <a:spcAft>
                <a:spcPts val="600"/>
              </a:spcAft>
              <a:buClr>
                <a:srgbClr val="02CC9C"/>
              </a:buClr>
              <a:buFont typeface="Wingdings" panose="05000000000000000000" pitchFamily="2" charset="2"/>
              <a:buChar char="ü"/>
            </a:pPr>
            <a:r>
              <a:rPr lang="en-US" sz="1600" dirty="0">
                <a:solidFill>
                  <a:schemeClr val="accent5">
                    <a:lumMod val="50000"/>
                  </a:schemeClr>
                </a:solidFill>
                <a:cs typeface="Arial" panose="020B0604020202020204" pitchFamily="34" charset="0"/>
              </a:rPr>
              <a:t>Use visuals to provide global information at a glance</a:t>
            </a:r>
          </a:p>
          <a:p>
            <a:pPr marL="342900" indent="-285750">
              <a:lnSpc>
                <a:spcPct val="90000"/>
              </a:lnSpc>
              <a:spcAft>
                <a:spcPts val="600"/>
              </a:spcAft>
              <a:buClr>
                <a:srgbClr val="02CC9C"/>
              </a:buClr>
              <a:buFont typeface="Wingdings" panose="05000000000000000000" pitchFamily="2" charset="2"/>
              <a:buChar char="ü"/>
            </a:pPr>
            <a:r>
              <a:rPr lang="en-US" sz="1600" dirty="0">
                <a:solidFill>
                  <a:schemeClr val="accent5">
                    <a:lumMod val="50000"/>
                  </a:schemeClr>
                </a:solidFill>
                <a:cs typeface="Arial" panose="020B0604020202020204" pitchFamily="34" charset="0"/>
              </a:rPr>
              <a:t>Get familiar with the Funding and </a:t>
            </a:r>
            <a:r>
              <a:rPr lang="en-US" sz="1600" dirty="0" err="1">
                <a:solidFill>
                  <a:schemeClr val="accent5">
                    <a:lumMod val="50000"/>
                  </a:schemeClr>
                </a:solidFill>
                <a:cs typeface="Arial" panose="020B0604020202020204" pitchFamily="34" charset="0"/>
              </a:rPr>
              <a:t>Tenders´Portal</a:t>
            </a:r>
            <a:endParaRPr lang="en-US" sz="1600" dirty="0">
              <a:solidFill>
                <a:schemeClr val="accent5">
                  <a:lumMod val="50000"/>
                </a:schemeClr>
              </a:solidFill>
              <a:cs typeface="Arial" panose="020B0604020202020204" pitchFamily="34" charset="0"/>
            </a:endParaRPr>
          </a:p>
        </p:txBody>
      </p:sp>
      <p:sp>
        <p:nvSpPr>
          <p:cNvPr id="10" name="Marcador de número de diapositiva 2">
            <a:extLst>
              <a:ext uri="{FF2B5EF4-FFF2-40B4-BE49-F238E27FC236}">
                <a16:creationId xmlns:a16="http://schemas.microsoft.com/office/drawing/2014/main" id="{E5079263-1C30-47C1-A74F-3978C3B70B4B}"/>
              </a:ext>
            </a:extLst>
          </p:cNvPr>
          <p:cNvSpPr>
            <a:spLocks noGrp="1"/>
          </p:cNvSpPr>
          <p:nvPr>
            <p:ph type="sldNum" sz="quarter" idx="4"/>
          </p:nvPr>
        </p:nvSpPr>
        <p:spPr>
          <a:xfrm>
            <a:off x="8610600" y="6356350"/>
            <a:ext cx="2743200" cy="365125"/>
          </a:xfrm>
        </p:spPr>
        <p:txBody>
          <a:bodyPr vert="horz" lIns="91440" tIns="45720" rIns="91440" bIns="45720" rtlCol="0" anchor="ctr">
            <a:normAutofit/>
          </a:bodyPr>
          <a:lstStyle/>
          <a:p>
            <a:pPr algn="r">
              <a:spcAft>
                <a:spcPts val="600"/>
              </a:spcAft>
              <a:defRPr/>
            </a:pPr>
            <a:fld id="{F6F97755-CF1C-49EE-9832-9FD78690BC2A}" type="slidenum">
              <a:rPr lang="en-US" sz="1200">
                <a:solidFill>
                  <a:prstClr val="black">
                    <a:tint val="75000"/>
                  </a:prstClr>
                </a:solidFill>
                <a:latin typeface="Calibri" panose="020F0502020204030204"/>
                <a:ea typeface="+mn-ea"/>
                <a:cs typeface="+mn-cs"/>
              </a:rPr>
              <a:pPr algn="r">
                <a:spcAft>
                  <a:spcPts val="600"/>
                </a:spcAft>
                <a:defRPr/>
              </a:pPr>
              <a:t>20</a:t>
            </a:fld>
            <a:endParaRPr lang="en-US" sz="1200">
              <a:solidFill>
                <a:prstClr val="black">
                  <a:tint val="75000"/>
                </a:prstClr>
              </a:solidFill>
              <a:latin typeface="Calibri" panose="020F0502020204030204"/>
              <a:ea typeface="+mn-ea"/>
              <a:cs typeface="+mn-cs"/>
            </a:endParaRPr>
          </a:p>
        </p:txBody>
      </p:sp>
      <p:pic>
        <p:nvPicPr>
          <p:cNvPr id="8" name="Picture 2" descr="MarieSkłodowskaCurie (@MSCActions) / Twitter">
            <a:extLst>
              <a:ext uri="{FF2B5EF4-FFF2-40B4-BE49-F238E27FC236}">
                <a16:creationId xmlns:a16="http://schemas.microsoft.com/office/drawing/2014/main" id="{B95CB5C2-FB4E-AAEB-A53B-46DBCA8D4F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8124" y="0"/>
            <a:ext cx="1001486" cy="1001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65725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F5CA95-4061-38F2-77D9-EEB9634F7141}"/>
              </a:ext>
            </a:extLst>
          </p:cNvPr>
          <p:cNvSpPr>
            <a:spLocks noGrp="1"/>
          </p:cNvSpPr>
          <p:nvPr>
            <p:ph type="title"/>
          </p:nvPr>
        </p:nvSpPr>
        <p:spPr>
          <a:xfrm>
            <a:off x="4048217" y="2109802"/>
            <a:ext cx="6955582" cy="2638396"/>
          </a:xfrm>
        </p:spPr>
        <p:txBody>
          <a:bodyPr/>
          <a:lstStyle/>
          <a:p>
            <a:pPr algn="ctr"/>
            <a:r>
              <a:rPr lang="es-ES" sz="3600" dirty="0" err="1"/>
              <a:t>Tricks</a:t>
            </a:r>
            <a:r>
              <a:rPr lang="es-ES" sz="3600" dirty="0"/>
              <a:t> and </a:t>
            </a:r>
            <a:r>
              <a:rPr lang="es-ES" sz="3600" dirty="0" err="1"/>
              <a:t>Tips</a:t>
            </a:r>
            <a:r>
              <a:rPr lang="es-ES" sz="3600" dirty="0"/>
              <a:t> preparación y escritura de propuestas MSCA-DN</a:t>
            </a:r>
            <a:br>
              <a:rPr lang="es-ES" sz="3600" dirty="0"/>
            </a:br>
            <a:br>
              <a:rPr lang="es-ES" sz="3600" dirty="0"/>
            </a:br>
            <a:endParaRPr lang="en-GB" dirty="0"/>
          </a:p>
        </p:txBody>
      </p:sp>
    </p:spTree>
    <p:extLst>
      <p:ext uri="{BB962C8B-B14F-4D97-AF65-F5344CB8AC3E}">
        <p14:creationId xmlns:p14="http://schemas.microsoft.com/office/powerpoint/2010/main" val="14648024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4AACAC-5412-41D4-8B0C-94867F3CD595}"/>
              </a:ext>
            </a:extLst>
          </p:cNvPr>
          <p:cNvSpPr>
            <a:spLocks noGrp="1"/>
          </p:cNvSpPr>
          <p:nvPr>
            <p:ph type="title"/>
          </p:nvPr>
        </p:nvSpPr>
        <p:spPr/>
        <p:txBody>
          <a:bodyPr/>
          <a:lstStyle/>
          <a:p>
            <a:r>
              <a:rPr lang="es-ES" dirty="0"/>
              <a:t>ESTRUCTURA GENERAL </a:t>
            </a:r>
          </a:p>
        </p:txBody>
      </p:sp>
      <p:sp>
        <p:nvSpPr>
          <p:cNvPr id="3" name="Marcador de número de diapositiva 2">
            <a:extLst>
              <a:ext uri="{FF2B5EF4-FFF2-40B4-BE49-F238E27FC236}">
                <a16:creationId xmlns:a16="http://schemas.microsoft.com/office/drawing/2014/main" id="{1CD12AB1-80B1-493C-87A0-E35DC03AB048}"/>
              </a:ext>
            </a:extLst>
          </p:cNvPr>
          <p:cNvSpPr>
            <a:spLocks noGrp="1"/>
          </p:cNvSpPr>
          <p:nvPr>
            <p:ph type="sldNum" sz="quarter" idx="4"/>
          </p:nvPr>
        </p:nvSpPr>
        <p:spPr/>
        <p:txBody>
          <a:bodyPr/>
          <a:lstStyle/>
          <a:p>
            <a:fld id="{F6F97755-CF1C-49EE-9832-9FD78690BC2A}" type="slidenum">
              <a:rPr lang="es-ES" smtClean="0"/>
              <a:pPr/>
              <a:t>22</a:t>
            </a:fld>
            <a:endParaRPr lang="es-ES" dirty="0"/>
          </a:p>
        </p:txBody>
      </p:sp>
      <p:sp>
        <p:nvSpPr>
          <p:cNvPr id="4" name="6 Rectángulo">
            <a:extLst>
              <a:ext uri="{FF2B5EF4-FFF2-40B4-BE49-F238E27FC236}">
                <a16:creationId xmlns:a16="http://schemas.microsoft.com/office/drawing/2014/main" id="{0DA1DCF9-78CE-497D-AFB2-1162B72015CF}"/>
              </a:ext>
            </a:extLst>
          </p:cNvPr>
          <p:cNvSpPr/>
          <p:nvPr/>
        </p:nvSpPr>
        <p:spPr>
          <a:xfrm>
            <a:off x="1177925" y="1133553"/>
            <a:ext cx="3355975" cy="319113"/>
          </a:xfrm>
          <a:prstGeom prst="rect">
            <a:avLst/>
          </a:prstGeom>
          <a:solidFill>
            <a:srgbClr val="002864"/>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b="1" dirty="0"/>
              <a:t>Parte A - Administrativa</a:t>
            </a:r>
          </a:p>
        </p:txBody>
      </p:sp>
      <p:sp>
        <p:nvSpPr>
          <p:cNvPr id="5" name="6 Rectángulo">
            <a:extLst>
              <a:ext uri="{FF2B5EF4-FFF2-40B4-BE49-F238E27FC236}">
                <a16:creationId xmlns:a16="http://schemas.microsoft.com/office/drawing/2014/main" id="{AD13C149-33D8-4A1C-9EF4-2F8BCAD5D2FE}"/>
              </a:ext>
            </a:extLst>
          </p:cNvPr>
          <p:cNvSpPr/>
          <p:nvPr/>
        </p:nvSpPr>
        <p:spPr>
          <a:xfrm>
            <a:off x="4777737" y="1987343"/>
            <a:ext cx="1706883" cy="578639"/>
          </a:xfrm>
          <a:prstGeom prst="rect">
            <a:avLst/>
          </a:prstGeom>
          <a:solidFill>
            <a:srgbClr val="002864"/>
          </a:solidFill>
          <a:ln>
            <a:solidFill>
              <a:srgbClr val="002060"/>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s-ES" b="1" dirty="0"/>
              <a:t>Parte B1 - Técnica</a:t>
            </a:r>
          </a:p>
        </p:txBody>
      </p:sp>
      <p:sp>
        <p:nvSpPr>
          <p:cNvPr id="6" name="8 Rectángulo">
            <a:extLst>
              <a:ext uri="{FF2B5EF4-FFF2-40B4-BE49-F238E27FC236}">
                <a16:creationId xmlns:a16="http://schemas.microsoft.com/office/drawing/2014/main" id="{52CC7E69-61FC-40BA-AF77-3E5442F97D5A}"/>
              </a:ext>
            </a:extLst>
          </p:cNvPr>
          <p:cNvSpPr/>
          <p:nvPr/>
        </p:nvSpPr>
        <p:spPr>
          <a:xfrm>
            <a:off x="1177925" y="1591035"/>
            <a:ext cx="3355975" cy="3366610"/>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9263" lvl="2" indent="-285750">
              <a:lnSpc>
                <a:spcPct val="150000"/>
              </a:lnSpc>
              <a:buFont typeface="Arial" panose="020B0604020202020204" pitchFamily="34" charset="0"/>
              <a:buChar char="•"/>
            </a:pPr>
            <a:r>
              <a:rPr lang="es-ES" b="1" dirty="0">
                <a:solidFill>
                  <a:srgbClr val="02CC9C"/>
                </a:solidFill>
                <a:latin typeface="Arial" pitchFamily="34" charset="0"/>
                <a:cs typeface="Arial" pitchFamily="34" charset="0"/>
              </a:rPr>
              <a:t>A1.</a:t>
            </a:r>
            <a:r>
              <a:rPr lang="es-ES" dirty="0">
                <a:solidFill>
                  <a:srgbClr val="02CC9C"/>
                </a:solidFill>
                <a:latin typeface="Arial" pitchFamily="34" charset="0"/>
                <a:cs typeface="Arial" pitchFamily="34" charset="0"/>
              </a:rPr>
              <a:t> </a:t>
            </a:r>
            <a:r>
              <a:rPr lang="es-ES" dirty="0">
                <a:solidFill>
                  <a:srgbClr val="002060"/>
                </a:solidFill>
                <a:latin typeface="Arial" pitchFamily="34" charset="0"/>
                <a:cs typeface="Arial" pitchFamily="34" charset="0"/>
              </a:rPr>
              <a:t>Información general</a:t>
            </a:r>
          </a:p>
          <a:p>
            <a:pPr marL="449263" lvl="2" indent="-285750">
              <a:lnSpc>
                <a:spcPct val="150000"/>
              </a:lnSpc>
              <a:buFont typeface="Arial" panose="020B0604020202020204" pitchFamily="34" charset="0"/>
              <a:buChar char="•"/>
            </a:pPr>
            <a:r>
              <a:rPr lang="es-ES" b="1" dirty="0">
                <a:solidFill>
                  <a:srgbClr val="02CC9C"/>
                </a:solidFill>
                <a:latin typeface="Arial" pitchFamily="34" charset="0"/>
                <a:cs typeface="Arial" pitchFamily="34" charset="0"/>
              </a:rPr>
              <a:t>A2.</a:t>
            </a:r>
            <a:r>
              <a:rPr lang="es-ES" dirty="0">
                <a:solidFill>
                  <a:srgbClr val="002060"/>
                </a:solidFill>
                <a:latin typeface="Arial" pitchFamily="34" charset="0"/>
                <a:cs typeface="Arial" pitchFamily="34" charset="0"/>
              </a:rPr>
              <a:t> Datos administrativos de los participantes</a:t>
            </a:r>
          </a:p>
          <a:p>
            <a:pPr marL="449263" lvl="2" indent="-285750">
              <a:lnSpc>
                <a:spcPct val="150000"/>
              </a:lnSpc>
              <a:buFont typeface="Arial" panose="020B0604020202020204" pitchFamily="34" charset="0"/>
              <a:buChar char="•"/>
            </a:pPr>
            <a:r>
              <a:rPr lang="es-ES" b="1" dirty="0">
                <a:solidFill>
                  <a:srgbClr val="02CC9C"/>
                </a:solidFill>
                <a:latin typeface="Arial" pitchFamily="34" charset="0"/>
                <a:cs typeface="Arial" pitchFamily="34" charset="0"/>
              </a:rPr>
              <a:t>A3.</a:t>
            </a:r>
            <a:r>
              <a:rPr lang="es-ES" dirty="0">
                <a:solidFill>
                  <a:srgbClr val="002060"/>
                </a:solidFill>
                <a:latin typeface="Arial" pitchFamily="34" charset="0"/>
                <a:cs typeface="Arial" pitchFamily="34" charset="0"/>
              </a:rPr>
              <a:t> Presupuesto</a:t>
            </a:r>
          </a:p>
          <a:p>
            <a:pPr marL="449263" lvl="2" indent="-285750">
              <a:lnSpc>
                <a:spcPct val="150000"/>
              </a:lnSpc>
              <a:buFont typeface="Arial" panose="020B0604020202020204" pitchFamily="34" charset="0"/>
              <a:buChar char="•"/>
            </a:pPr>
            <a:r>
              <a:rPr lang="es-ES" b="1" dirty="0">
                <a:solidFill>
                  <a:srgbClr val="02CC9C"/>
                </a:solidFill>
                <a:latin typeface="Arial" pitchFamily="34" charset="0"/>
                <a:cs typeface="Arial" pitchFamily="34" charset="0"/>
              </a:rPr>
              <a:t>A4.</a:t>
            </a:r>
            <a:r>
              <a:rPr lang="es-ES" dirty="0">
                <a:solidFill>
                  <a:srgbClr val="002060"/>
                </a:solidFill>
                <a:latin typeface="Arial" pitchFamily="34" charset="0"/>
                <a:cs typeface="Arial" pitchFamily="34" charset="0"/>
              </a:rPr>
              <a:t> Ética y seguridad</a:t>
            </a:r>
          </a:p>
          <a:p>
            <a:pPr marL="449263" lvl="2" indent="-285750">
              <a:lnSpc>
                <a:spcPct val="150000"/>
              </a:lnSpc>
              <a:buFont typeface="Arial" panose="020B0604020202020204" pitchFamily="34" charset="0"/>
              <a:buChar char="•"/>
            </a:pPr>
            <a:r>
              <a:rPr lang="es-ES" b="1" dirty="0">
                <a:solidFill>
                  <a:srgbClr val="02CC9C"/>
                </a:solidFill>
                <a:latin typeface="Arial" pitchFamily="34" charset="0"/>
                <a:cs typeface="Arial" pitchFamily="34" charset="0"/>
              </a:rPr>
              <a:t>A5.</a:t>
            </a:r>
            <a:r>
              <a:rPr lang="es-ES" dirty="0">
                <a:solidFill>
                  <a:srgbClr val="002060"/>
                </a:solidFill>
                <a:latin typeface="Arial" pitchFamily="34" charset="0"/>
                <a:cs typeface="Arial" pitchFamily="34" charset="0"/>
              </a:rPr>
              <a:t> Otras cuestiones</a:t>
            </a:r>
          </a:p>
        </p:txBody>
      </p:sp>
      <p:sp>
        <p:nvSpPr>
          <p:cNvPr id="7" name="8 Rectángulo">
            <a:extLst>
              <a:ext uri="{FF2B5EF4-FFF2-40B4-BE49-F238E27FC236}">
                <a16:creationId xmlns:a16="http://schemas.microsoft.com/office/drawing/2014/main" id="{19339423-2233-4D6C-BB22-4DAA46963BF3}"/>
              </a:ext>
            </a:extLst>
          </p:cNvPr>
          <p:cNvSpPr/>
          <p:nvPr/>
        </p:nvSpPr>
        <p:spPr>
          <a:xfrm>
            <a:off x="6560822" y="1591035"/>
            <a:ext cx="4849493" cy="1253116"/>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lvl="2" indent="-285750">
              <a:spcAft>
                <a:spcPts val="600"/>
              </a:spcAft>
              <a:buFont typeface="Arial" panose="020B0604020202020204" pitchFamily="34" charset="0"/>
              <a:buChar char="•"/>
            </a:pPr>
            <a:r>
              <a:rPr lang="es-ES" b="1" dirty="0">
                <a:solidFill>
                  <a:srgbClr val="02CC9C"/>
                </a:solidFill>
                <a:latin typeface="Arial" pitchFamily="34" charset="0"/>
                <a:cs typeface="Arial" pitchFamily="34" charset="0"/>
              </a:rPr>
              <a:t>1.</a:t>
            </a:r>
            <a:r>
              <a:rPr lang="es-ES" dirty="0">
                <a:solidFill>
                  <a:srgbClr val="02CC9C"/>
                </a:solidFill>
                <a:latin typeface="Arial" pitchFamily="34" charset="0"/>
                <a:cs typeface="Arial" pitchFamily="34" charset="0"/>
              </a:rPr>
              <a:t> </a:t>
            </a:r>
            <a:r>
              <a:rPr lang="es-ES" dirty="0">
                <a:solidFill>
                  <a:srgbClr val="002060"/>
                </a:solidFill>
                <a:latin typeface="Arial" pitchFamily="34" charset="0"/>
                <a:cs typeface="Arial" pitchFamily="34" charset="0"/>
              </a:rPr>
              <a:t>Excelencia</a:t>
            </a:r>
          </a:p>
          <a:p>
            <a:pPr marL="742950" lvl="2" indent="-285750">
              <a:spcAft>
                <a:spcPts val="600"/>
              </a:spcAft>
              <a:buFont typeface="Arial" panose="020B0604020202020204" pitchFamily="34" charset="0"/>
              <a:buChar char="•"/>
            </a:pPr>
            <a:r>
              <a:rPr lang="es-ES" b="1" dirty="0">
                <a:solidFill>
                  <a:srgbClr val="02CC9C"/>
                </a:solidFill>
                <a:latin typeface="Arial" pitchFamily="34" charset="0"/>
                <a:cs typeface="Arial" pitchFamily="34" charset="0"/>
              </a:rPr>
              <a:t>2.</a:t>
            </a:r>
            <a:r>
              <a:rPr lang="es-ES" dirty="0">
                <a:solidFill>
                  <a:srgbClr val="002060"/>
                </a:solidFill>
                <a:latin typeface="Arial" pitchFamily="34" charset="0"/>
                <a:cs typeface="Arial" pitchFamily="34" charset="0"/>
              </a:rPr>
              <a:t> Impacto</a:t>
            </a:r>
          </a:p>
          <a:p>
            <a:pPr marL="742950" lvl="2" indent="-285750">
              <a:spcAft>
                <a:spcPts val="600"/>
              </a:spcAft>
              <a:buFont typeface="Arial" panose="020B0604020202020204" pitchFamily="34" charset="0"/>
              <a:buChar char="•"/>
            </a:pPr>
            <a:r>
              <a:rPr lang="es-ES" b="1" dirty="0">
                <a:solidFill>
                  <a:srgbClr val="02CC9C"/>
                </a:solidFill>
                <a:latin typeface="Arial" pitchFamily="34" charset="0"/>
                <a:cs typeface="Arial" pitchFamily="34" charset="0"/>
              </a:rPr>
              <a:t>3.</a:t>
            </a:r>
            <a:r>
              <a:rPr lang="es-ES" dirty="0">
                <a:solidFill>
                  <a:srgbClr val="002060"/>
                </a:solidFill>
                <a:latin typeface="Arial" pitchFamily="34" charset="0"/>
                <a:cs typeface="Arial" pitchFamily="34" charset="0"/>
              </a:rPr>
              <a:t> Implementación</a:t>
            </a:r>
          </a:p>
        </p:txBody>
      </p:sp>
      <p:sp>
        <p:nvSpPr>
          <p:cNvPr id="8" name="Rectángulo: esquinas redondeadas 7">
            <a:extLst>
              <a:ext uri="{FF2B5EF4-FFF2-40B4-BE49-F238E27FC236}">
                <a16:creationId xmlns:a16="http://schemas.microsoft.com/office/drawing/2014/main" id="{B82EF368-8ED3-4AF6-B11B-C3294E4A9559}"/>
              </a:ext>
            </a:extLst>
          </p:cNvPr>
          <p:cNvSpPr/>
          <p:nvPr/>
        </p:nvSpPr>
        <p:spPr>
          <a:xfrm>
            <a:off x="1177925" y="5059570"/>
            <a:ext cx="3355975" cy="673015"/>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Formularios on-line: </a:t>
            </a:r>
            <a:r>
              <a:rPr lang="en-GB" b="1" i="1" dirty="0"/>
              <a:t>Funding &amp; Tenders Portal</a:t>
            </a:r>
          </a:p>
        </p:txBody>
      </p:sp>
      <p:sp>
        <p:nvSpPr>
          <p:cNvPr id="9" name="Rectángulo: esquinas redondeadas 8">
            <a:extLst>
              <a:ext uri="{FF2B5EF4-FFF2-40B4-BE49-F238E27FC236}">
                <a16:creationId xmlns:a16="http://schemas.microsoft.com/office/drawing/2014/main" id="{E1AF0B4F-CD5E-4124-B7A6-EFF015A574B2}"/>
              </a:ext>
            </a:extLst>
          </p:cNvPr>
          <p:cNvSpPr/>
          <p:nvPr/>
        </p:nvSpPr>
        <p:spPr>
          <a:xfrm>
            <a:off x="7053635" y="5137559"/>
            <a:ext cx="3960440" cy="673015"/>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Memoria técnica </a:t>
            </a:r>
            <a:endParaRPr lang="en-GB" b="1" i="1" dirty="0"/>
          </a:p>
        </p:txBody>
      </p:sp>
      <p:sp>
        <p:nvSpPr>
          <p:cNvPr id="12" name="6 Rectángulo">
            <a:extLst>
              <a:ext uri="{FF2B5EF4-FFF2-40B4-BE49-F238E27FC236}">
                <a16:creationId xmlns:a16="http://schemas.microsoft.com/office/drawing/2014/main" id="{5E89A066-E2B0-412C-9E1C-28C5C19E3B25}"/>
              </a:ext>
            </a:extLst>
          </p:cNvPr>
          <p:cNvSpPr/>
          <p:nvPr/>
        </p:nvSpPr>
        <p:spPr>
          <a:xfrm>
            <a:off x="4777736" y="3429000"/>
            <a:ext cx="1706883" cy="673015"/>
          </a:xfrm>
          <a:prstGeom prst="rect">
            <a:avLst/>
          </a:prstGeom>
          <a:solidFill>
            <a:srgbClr val="002864"/>
          </a:solidFill>
          <a:ln>
            <a:solidFill>
              <a:srgbClr val="002060"/>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s-ES" b="1" dirty="0"/>
              <a:t>Parte B2 – Consorcio</a:t>
            </a:r>
          </a:p>
        </p:txBody>
      </p:sp>
      <p:sp>
        <p:nvSpPr>
          <p:cNvPr id="13" name="8 Rectángulo">
            <a:extLst>
              <a:ext uri="{FF2B5EF4-FFF2-40B4-BE49-F238E27FC236}">
                <a16:creationId xmlns:a16="http://schemas.microsoft.com/office/drawing/2014/main" id="{20C11BB2-A949-54B9-F15F-5B3E9413147B}"/>
              </a:ext>
            </a:extLst>
          </p:cNvPr>
          <p:cNvSpPr/>
          <p:nvPr/>
        </p:nvSpPr>
        <p:spPr>
          <a:xfrm>
            <a:off x="6560822" y="3045025"/>
            <a:ext cx="4849493" cy="1912620"/>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lvl="2" indent="-285750">
              <a:spcAft>
                <a:spcPts val="600"/>
              </a:spcAft>
              <a:buFont typeface="Arial" panose="020B0604020202020204" pitchFamily="34" charset="0"/>
              <a:buChar char="•"/>
            </a:pPr>
            <a:r>
              <a:rPr lang="es-ES" b="1" dirty="0">
                <a:solidFill>
                  <a:srgbClr val="02CC9C"/>
                </a:solidFill>
                <a:latin typeface="Arial" pitchFamily="34" charset="0"/>
                <a:cs typeface="Arial" pitchFamily="34" charset="0"/>
              </a:rPr>
              <a:t>4.</a:t>
            </a:r>
            <a:r>
              <a:rPr lang="es-ES" dirty="0">
                <a:solidFill>
                  <a:srgbClr val="02CC9C"/>
                </a:solidFill>
                <a:latin typeface="Arial" pitchFamily="34" charset="0"/>
                <a:cs typeface="Arial" pitchFamily="34" charset="0"/>
              </a:rPr>
              <a:t> </a:t>
            </a:r>
            <a:r>
              <a:rPr lang="es-ES" dirty="0">
                <a:solidFill>
                  <a:srgbClr val="002060"/>
                </a:solidFill>
                <a:latin typeface="Arial" pitchFamily="34" charset="0"/>
                <a:cs typeface="Arial" pitchFamily="34" charset="0"/>
              </a:rPr>
              <a:t>Network </a:t>
            </a:r>
            <a:r>
              <a:rPr lang="es-ES" dirty="0" err="1">
                <a:solidFill>
                  <a:srgbClr val="002060"/>
                </a:solidFill>
                <a:latin typeface="Arial" pitchFamily="34" charset="0"/>
                <a:cs typeface="Arial" pitchFamily="34" charset="0"/>
              </a:rPr>
              <a:t>organisation</a:t>
            </a:r>
            <a:endParaRPr lang="es-ES" dirty="0">
              <a:solidFill>
                <a:srgbClr val="002060"/>
              </a:solidFill>
              <a:latin typeface="Arial" pitchFamily="34" charset="0"/>
              <a:cs typeface="Arial" pitchFamily="34" charset="0"/>
            </a:endParaRPr>
          </a:p>
          <a:p>
            <a:pPr marL="742950" lvl="2" indent="-285750">
              <a:spcAft>
                <a:spcPts val="600"/>
              </a:spcAft>
              <a:buFont typeface="Arial" panose="020B0604020202020204" pitchFamily="34" charset="0"/>
              <a:buChar char="•"/>
            </a:pPr>
            <a:r>
              <a:rPr lang="es-ES" b="1" dirty="0">
                <a:solidFill>
                  <a:srgbClr val="02CC9C"/>
                </a:solidFill>
                <a:latin typeface="Arial" pitchFamily="34" charset="0"/>
                <a:cs typeface="Arial" pitchFamily="34" charset="0"/>
              </a:rPr>
              <a:t>5.</a:t>
            </a:r>
            <a:r>
              <a:rPr lang="es-ES" dirty="0">
                <a:solidFill>
                  <a:srgbClr val="002060"/>
                </a:solidFill>
                <a:latin typeface="Arial" pitchFamily="34" charset="0"/>
                <a:cs typeface="Arial" pitchFamily="34" charset="0"/>
              </a:rPr>
              <a:t> Panel de supervisión</a:t>
            </a:r>
          </a:p>
          <a:p>
            <a:pPr marL="742950" lvl="2" indent="-285750">
              <a:spcAft>
                <a:spcPts val="600"/>
              </a:spcAft>
              <a:buFont typeface="Arial" panose="020B0604020202020204" pitchFamily="34" charset="0"/>
              <a:buChar char="•"/>
            </a:pPr>
            <a:r>
              <a:rPr lang="es-ES" b="1" dirty="0">
                <a:solidFill>
                  <a:srgbClr val="02CC9C"/>
                </a:solidFill>
                <a:latin typeface="Arial" pitchFamily="34" charset="0"/>
                <a:cs typeface="Arial" pitchFamily="34" charset="0"/>
              </a:rPr>
              <a:t>6.</a:t>
            </a:r>
            <a:r>
              <a:rPr lang="es-ES" dirty="0">
                <a:solidFill>
                  <a:srgbClr val="002060"/>
                </a:solidFill>
                <a:latin typeface="Arial" pitchFamily="34" charset="0"/>
                <a:cs typeface="Arial" pitchFamily="34" charset="0"/>
              </a:rPr>
              <a:t> Aspectos medioambientales</a:t>
            </a:r>
          </a:p>
          <a:p>
            <a:pPr marL="742950" lvl="2" indent="-285750">
              <a:spcAft>
                <a:spcPts val="600"/>
              </a:spcAft>
              <a:buFont typeface="Arial" panose="020B0604020202020204" pitchFamily="34" charset="0"/>
              <a:buChar char="•"/>
            </a:pPr>
            <a:r>
              <a:rPr lang="es-ES" b="1" dirty="0">
                <a:solidFill>
                  <a:srgbClr val="02CC9C"/>
                </a:solidFill>
                <a:latin typeface="Arial" pitchFamily="34" charset="0"/>
                <a:cs typeface="Arial" pitchFamily="34" charset="0"/>
              </a:rPr>
              <a:t>7. </a:t>
            </a:r>
            <a:r>
              <a:rPr lang="es-ES" dirty="0">
                <a:solidFill>
                  <a:srgbClr val="002060"/>
                </a:solidFill>
                <a:latin typeface="Arial" pitchFamily="34" charset="0"/>
                <a:cs typeface="Arial" pitchFamily="34" charset="0"/>
              </a:rPr>
              <a:t>organizaciones </a:t>
            </a:r>
          </a:p>
          <a:p>
            <a:pPr marL="742950" lvl="2" indent="-285750">
              <a:spcAft>
                <a:spcPts val="600"/>
              </a:spcAft>
              <a:buFont typeface="Arial" panose="020B0604020202020204" pitchFamily="34" charset="0"/>
              <a:buChar char="•"/>
            </a:pPr>
            <a:r>
              <a:rPr lang="es-ES" b="1" dirty="0">
                <a:solidFill>
                  <a:srgbClr val="02CC9C"/>
                </a:solidFill>
                <a:latin typeface="Arial" pitchFamily="34" charset="0"/>
                <a:cs typeface="Arial" pitchFamily="34" charset="0"/>
              </a:rPr>
              <a:t>8.</a:t>
            </a:r>
            <a:r>
              <a:rPr lang="es-ES" dirty="0">
                <a:solidFill>
                  <a:srgbClr val="002060"/>
                </a:solidFill>
                <a:latin typeface="Arial" pitchFamily="34" charset="0"/>
                <a:cs typeface="Arial" pitchFamily="34" charset="0"/>
              </a:rPr>
              <a:t> preacuerdos (DN-JD)</a:t>
            </a:r>
          </a:p>
        </p:txBody>
      </p:sp>
      <p:sp>
        <p:nvSpPr>
          <p:cNvPr id="14" name="6 Rectángulo">
            <a:extLst>
              <a:ext uri="{FF2B5EF4-FFF2-40B4-BE49-F238E27FC236}">
                <a16:creationId xmlns:a16="http://schemas.microsoft.com/office/drawing/2014/main" id="{178DC5C4-E2B7-9E35-E3BA-4012B97CCD3F}"/>
              </a:ext>
            </a:extLst>
          </p:cNvPr>
          <p:cNvSpPr/>
          <p:nvPr/>
        </p:nvSpPr>
        <p:spPr>
          <a:xfrm>
            <a:off x="4777736" y="1133553"/>
            <a:ext cx="6632578" cy="319113"/>
          </a:xfrm>
          <a:prstGeom prst="rect">
            <a:avLst/>
          </a:prstGeom>
          <a:solidFill>
            <a:srgbClr val="002864"/>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b="1" dirty="0"/>
              <a:t>Parte B – Memoria</a:t>
            </a:r>
          </a:p>
        </p:txBody>
      </p:sp>
    </p:spTree>
    <p:extLst>
      <p:ext uri="{BB962C8B-B14F-4D97-AF65-F5344CB8AC3E}">
        <p14:creationId xmlns:p14="http://schemas.microsoft.com/office/powerpoint/2010/main" val="36340683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44F52552-BFDE-4021-9777-BFA4E40FB110}"/>
              </a:ext>
            </a:extLst>
          </p:cNvPr>
          <p:cNvSpPr>
            <a:spLocks noGrp="1"/>
          </p:cNvSpPr>
          <p:nvPr>
            <p:ph type="sldNum" sz="quarter" idx="4"/>
          </p:nvPr>
        </p:nvSpPr>
        <p:spPr/>
        <p:txBody>
          <a:bodyPr/>
          <a:lstStyle/>
          <a:p>
            <a:fld id="{F6F97755-CF1C-49EE-9832-9FD78690BC2A}" type="slidenum">
              <a:rPr lang="es-ES" smtClean="0"/>
              <a:pPr/>
              <a:t>23</a:t>
            </a:fld>
            <a:endParaRPr lang="es-ES" dirty="0"/>
          </a:p>
        </p:txBody>
      </p:sp>
      <p:sp>
        <p:nvSpPr>
          <p:cNvPr id="4" name="CuadroTexto 3">
            <a:extLst>
              <a:ext uri="{FF2B5EF4-FFF2-40B4-BE49-F238E27FC236}">
                <a16:creationId xmlns:a16="http://schemas.microsoft.com/office/drawing/2014/main" id="{687B97C0-C402-46CC-AF73-9F4EDA6053C1}"/>
              </a:ext>
            </a:extLst>
          </p:cNvPr>
          <p:cNvSpPr txBox="1"/>
          <p:nvPr/>
        </p:nvSpPr>
        <p:spPr>
          <a:xfrm>
            <a:off x="3003452" y="2462218"/>
            <a:ext cx="6185095" cy="1446550"/>
          </a:xfrm>
          <a:prstGeom prst="rect">
            <a:avLst/>
          </a:prstGeom>
          <a:noFill/>
        </p:spPr>
        <p:txBody>
          <a:bodyPr wrap="square" rtlCol="0">
            <a:spAutoFit/>
          </a:bodyPr>
          <a:lstStyle/>
          <a:p>
            <a:pPr algn="ctr"/>
            <a:r>
              <a:rPr lang="es-ES" sz="4400" b="1" dirty="0">
                <a:solidFill>
                  <a:srgbClr val="02CC9C"/>
                </a:solidFill>
              </a:rPr>
              <a:t>PARTE B: MEMORIA TÉCNICA</a:t>
            </a:r>
          </a:p>
        </p:txBody>
      </p:sp>
    </p:spTree>
    <p:extLst>
      <p:ext uri="{BB962C8B-B14F-4D97-AF65-F5344CB8AC3E}">
        <p14:creationId xmlns:p14="http://schemas.microsoft.com/office/powerpoint/2010/main" val="14989629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561E1E-7E49-4885-BB54-05A6A33C8263}"/>
              </a:ext>
            </a:extLst>
          </p:cNvPr>
          <p:cNvSpPr>
            <a:spLocks noGrp="1"/>
          </p:cNvSpPr>
          <p:nvPr>
            <p:ph type="title"/>
          </p:nvPr>
        </p:nvSpPr>
        <p:spPr/>
        <p:txBody>
          <a:bodyPr/>
          <a:lstStyle/>
          <a:p>
            <a:r>
              <a:rPr lang="es-ES" dirty="0"/>
              <a:t>EXCELENCIA</a:t>
            </a:r>
          </a:p>
        </p:txBody>
      </p:sp>
      <p:sp>
        <p:nvSpPr>
          <p:cNvPr id="3" name="Marcador de número de diapositiva 2">
            <a:extLst>
              <a:ext uri="{FF2B5EF4-FFF2-40B4-BE49-F238E27FC236}">
                <a16:creationId xmlns:a16="http://schemas.microsoft.com/office/drawing/2014/main" id="{20E88958-EB85-4C04-A266-A50EE7FB6521}"/>
              </a:ext>
            </a:extLst>
          </p:cNvPr>
          <p:cNvSpPr>
            <a:spLocks noGrp="1"/>
          </p:cNvSpPr>
          <p:nvPr>
            <p:ph type="sldNum" sz="quarter" idx="4"/>
          </p:nvPr>
        </p:nvSpPr>
        <p:spPr/>
        <p:txBody>
          <a:bodyPr/>
          <a:lstStyle/>
          <a:p>
            <a:fld id="{F6F97755-CF1C-49EE-9832-9FD78690BC2A}" type="slidenum">
              <a:rPr lang="es-ES" smtClean="0"/>
              <a:pPr/>
              <a:t>24</a:t>
            </a:fld>
            <a:endParaRPr lang="es-ES" dirty="0"/>
          </a:p>
        </p:txBody>
      </p:sp>
      <p:sp>
        <p:nvSpPr>
          <p:cNvPr id="6" name="CuadroTexto 5">
            <a:extLst>
              <a:ext uri="{FF2B5EF4-FFF2-40B4-BE49-F238E27FC236}">
                <a16:creationId xmlns:a16="http://schemas.microsoft.com/office/drawing/2014/main" id="{C07C2445-3312-4CCD-9855-B787F1A8B56C}"/>
              </a:ext>
            </a:extLst>
          </p:cNvPr>
          <p:cNvSpPr txBox="1"/>
          <p:nvPr/>
        </p:nvSpPr>
        <p:spPr>
          <a:xfrm>
            <a:off x="696675" y="1026942"/>
            <a:ext cx="10800000" cy="3365024"/>
          </a:xfrm>
          <a:prstGeom prst="rect">
            <a:avLst/>
          </a:prstGeom>
          <a:noFill/>
        </p:spPr>
        <p:txBody>
          <a:bodyPr wrap="square" rtlCol="0">
            <a:spAutoFit/>
          </a:bodyPr>
          <a:lstStyle/>
          <a:p>
            <a:pPr algn="just">
              <a:lnSpc>
                <a:spcPct val="150000"/>
              </a:lnSpc>
            </a:pPr>
            <a:r>
              <a:rPr lang="es-ES" b="1" dirty="0">
                <a:solidFill>
                  <a:srgbClr val="02CC9C"/>
                </a:solidFill>
              </a:rPr>
              <a:t>Aspectos a tener en cuenta:</a:t>
            </a:r>
          </a:p>
          <a:p>
            <a:pPr marL="285750" indent="-285750" algn="just">
              <a:lnSpc>
                <a:spcPct val="150000"/>
              </a:lnSpc>
              <a:buFont typeface="Wingdings" panose="05000000000000000000" pitchFamily="2" charset="2"/>
              <a:buChar char="Ø"/>
            </a:pPr>
            <a:r>
              <a:rPr lang="es-ES" b="1" dirty="0">
                <a:solidFill>
                  <a:srgbClr val="002060"/>
                </a:solidFill>
              </a:rPr>
              <a:t>Claridad</a:t>
            </a:r>
            <a:r>
              <a:rPr lang="es-ES" dirty="0">
                <a:solidFill>
                  <a:srgbClr val="002060"/>
                </a:solidFill>
              </a:rPr>
              <a:t> y </a:t>
            </a:r>
            <a:r>
              <a:rPr lang="es-ES" b="1" dirty="0">
                <a:solidFill>
                  <a:srgbClr val="002060"/>
                </a:solidFill>
              </a:rPr>
              <a:t>pertinencia</a:t>
            </a:r>
            <a:r>
              <a:rPr lang="es-ES" dirty="0">
                <a:solidFill>
                  <a:srgbClr val="002060"/>
                </a:solidFill>
              </a:rPr>
              <a:t> de los objetivos del proyecto, y la medida en que el trabajo propuesto es </a:t>
            </a:r>
            <a:r>
              <a:rPr lang="es-ES" b="1" dirty="0">
                <a:solidFill>
                  <a:srgbClr val="002060"/>
                </a:solidFill>
              </a:rPr>
              <a:t>ambicioso</a:t>
            </a:r>
            <a:r>
              <a:rPr lang="es-ES" dirty="0">
                <a:solidFill>
                  <a:srgbClr val="002060"/>
                </a:solidFill>
              </a:rPr>
              <a:t> y va más allá del estado del arte.</a:t>
            </a:r>
          </a:p>
          <a:p>
            <a:pPr marL="285750" indent="-285750" algn="just">
              <a:lnSpc>
                <a:spcPct val="150000"/>
              </a:lnSpc>
              <a:buFont typeface="Wingdings" panose="05000000000000000000" pitchFamily="2" charset="2"/>
              <a:buChar char="Ø"/>
            </a:pPr>
            <a:r>
              <a:rPr lang="es-ES" b="1" dirty="0">
                <a:solidFill>
                  <a:srgbClr val="002060"/>
                </a:solidFill>
              </a:rPr>
              <a:t>Solidez</a:t>
            </a:r>
            <a:r>
              <a:rPr lang="es-ES" dirty="0">
                <a:solidFill>
                  <a:srgbClr val="002060"/>
                </a:solidFill>
              </a:rPr>
              <a:t> de la metodología propuesta, incluidos los conceptos subyacentes, los modelos, las hipótesis, los enfoques interdisciplinarios, la consideración adecuada de la dimensión de género en el contenido de la investigación y la innovación, y la calidad de las prácticas de ciencia abierta, incluidos el intercambio y la gestión de los resultados de la investigación y la participación de los ciudadanos, la sociedad civil y los usuarios finales, cuando proceda.</a:t>
            </a:r>
          </a:p>
        </p:txBody>
      </p:sp>
    </p:spTree>
    <p:extLst>
      <p:ext uri="{BB962C8B-B14F-4D97-AF65-F5344CB8AC3E}">
        <p14:creationId xmlns:p14="http://schemas.microsoft.com/office/powerpoint/2010/main" val="40274574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561E1E-7E49-4885-BB54-05A6A33C8263}"/>
              </a:ext>
            </a:extLst>
          </p:cNvPr>
          <p:cNvSpPr>
            <a:spLocks noGrp="1"/>
          </p:cNvSpPr>
          <p:nvPr>
            <p:ph type="title"/>
          </p:nvPr>
        </p:nvSpPr>
        <p:spPr/>
        <p:txBody>
          <a:bodyPr/>
          <a:lstStyle/>
          <a:p>
            <a:r>
              <a:rPr lang="es-ES" dirty="0"/>
              <a:t>EXCELENCIA</a:t>
            </a:r>
          </a:p>
        </p:txBody>
      </p:sp>
      <p:sp>
        <p:nvSpPr>
          <p:cNvPr id="3" name="Marcador de número de diapositiva 2">
            <a:extLst>
              <a:ext uri="{FF2B5EF4-FFF2-40B4-BE49-F238E27FC236}">
                <a16:creationId xmlns:a16="http://schemas.microsoft.com/office/drawing/2014/main" id="{20E88958-EB85-4C04-A266-A50EE7FB6521}"/>
              </a:ext>
            </a:extLst>
          </p:cNvPr>
          <p:cNvSpPr>
            <a:spLocks noGrp="1"/>
          </p:cNvSpPr>
          <p:nvPr>
            <p:ph type="sldNum" sz="quarter" idx="4"/>
          </p:nvPr>
        </p:nvSpPr>
        <p:spPr/>
        <p:txBody>
          <a:bodyPr/>
          <a:lstStyle/>
          <a:p>
            <a:fld id="{F6F97755-CF1C-49EE-9832-9FD78690BC2A}" type="slidenum">
              <a:rPr lang="es-ES" smtClean="0"/>
              <a:pPr/>
              <a:t>25</a:t>
            </a:fld>
            <a:endParaRPr lang="es-ES" dirty="0"/>
          </a:p>
        </p:txBody>
      </p:sp>
      <p:sp>
        <p:nvSpPr>
          <p:cNvPr id="4" name="6 Rectángulo">
            <a:extLst>
              <a:ext uri="{FF2B5EF4-FFF2-40B4-BE49-F238E27FC236}">
                <a16:creationId xmlns:a16="http://schemas.microsoft.com/office/drawing/2014/main" id="{4E6F68ED-D9F7-4ADB-A618-DD5EA62CAA50}"/>
              </a:ext>
            </a:extLst>
          </p:cNvPr>
          <p:cNvSpPr/>
          <p:nvPr/>
        </p:nvSpPr>
        <p:spPr>
          <a:xfrm>
            <a:off x="696675" y="1133553"/>
            <a:ext cx="3960440" cy="319113"/>
          </a:xfrm>
          <a:prstGeom prst="rect">
            <a:avLst/>
          </a:prstGeom>
          <a:solidFill>
            <a:srgbClr val="002864"/>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b="1" dirty="0"/>
              <a:t>1. Excelencia</a:t>
            </a:r>
          </a:p>
        </p:txBody>
      </p:sp>
      <p:sp>
        <p:nvSpPr>
          <p:cNvPr id="5" name="8 Rectángulo">
            <a:extLst>
              <a:ext uri="{FF2B5EF4-FFF2-40B4-BE49-F238E27FC236}">
                <a16:creationId xmlns:a16="http://schemas.microsoft.com/office/drawing/2014/main" id="{25D51DE1-60E1-45DD-8AE3-66C35181F5D6}"/>
              </a:ext>
            </a:extLst>
          </p:cNvPr>
          <p:cNvSpPr/>
          <p:nvPr/>
        </p:nvSpPr>
        <p:spPr>
          <a:xfrm>
            <a:off x="696675" y="2579114"/>
            <a:ext cx="3960440" cy="2354581"/>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lvl="2" indent="-285750">
              <a:lnSpc>
                <a:spcPct val="150000"/>
              </a:lnSpc>
              <a:buFont typeface="Arial" panose="020B0604020202020204" pitchFamily="34" charset="0"/>
              <a:buChar char="•"/>
            </a:pPr>
            <a:r>
              <a:rPr lang="es-ES" b="1" dirty="0">
                <a:solidFill>
                  <a:srgbClr val="02CC9C"/>
                </a:solidFill>
                <a:latin typeface="Arial" pitchFamily="34" charset="0"/>
                <a:cs typeface="Arial" pitchFamily="34" charset="0"/>
              </a:rPr>
              <a:t>1.1</a:t>
            </a:r>
            <a:r>
              <a:rPr lang="es-ES" dirty="0">
                <a:solidFill>
                  <a:srgbClr val="02CC9C"/>
                </a:solidFill>
                <a:latin typeface="Arial" pitchFamily="34" charset="0"/>
                <a:cs typeface="Arial" pitchFamily="34" charset="0"/>
              </a:rPr>
              <a:t> </a:t>
            </a:r>
            <a:r>
              <a:rPr lang="es-ES" dirty="0">
                <a:solidFill>
                  <a:srgbClr val="002060"/>
                </a:solidFill>
                <a:latin typeface="Arial" pitchFamily="34" charset="0"/>
                <a:cs typeface="Arial" pitchFamily="34" charset="0"/>
              </a:rPr>
              <a:t>Objetivos y ambición</a:t>
            </a:r>
          </a:p>
          <a:p>
            <a:pPr marL="742950" lvl="2" indent="-285750">
              <a:lnSpc>
                <a:spcPct val="150000"/>
              </a:lnSpc>
              <a:buFont typeface="Arial" panose="020B0604020202020204" pitchFamily="34" charset="0"/>
              <a:buChar char="•"/>
            </a:pPr>
            <a:r>
              <a:rPr lang="es-ES" b="1" dirty="0">
                <a:solidFill>
                  <a:srgbClr val="02CC9C"/>
                </a:solidFill>
                <a:latin typeface="Arial" pitchFamily="34" charset="0"/>
                <a:cs typeface="Arial" pitchFamily="34" charset="0"/>
              </a:rPr>
              <a:t>1.2</a:t>
            </a:r>
            <a:r>
              <a:rPr lang="es-ES" dirty="0">
                <a:solidFill>
                  <a:srgbClr val="002060"/>
                </a:solidFill>
                <a:latin typeface="Arial" pitchFamily="34" charset="0"/>
                <a:cs typeface="Arial" pitchFamily="34" charset="0"/>
              </a:rPr>
              <a:t> Metodología</a:t>
            </a:r>
          </a:p>
          <a:p>
            <a:pPr marL="742950" lvl="2" indent="-285750">
              <a:lnSpc>
                <a:spcPct val="150000"/>
              </a:lnSpc>
              <a:buFont typeface="Arial" panose="020B0604020202020204" pitchFamily="34" charset="0"/>
              <a:buChar char="•"/>
            </a:pPr>
            <a:r>
              <a:rPr lang="es-ES" b="1" dirty="0">
                <a:solidFill>
                  <a:srgbClr val="02CC9C"/>
                </a:solidFill>
                <a:latin typeface="Arial" pitchFamily="34" charset="0"/>
                <a:cs typeface="Arial" pitchFamily="34" charset="0"/>
              </a:rPr>
              <a:t>1.3</a:t>
            </a:r>
            <a:r>
              <a:rPr lang="es-ES" dirty="0">
                <a:solidFill>
                  <a:srgbClr val="002060"/>
                </a:solidFill>
                <a:latin typeface="Arial" pitchFamily="34" charset="0"/>
                <a:cs typeface="Arial" pitchFamily="34" charset="0"/>
              </a:rPr>
              <a:t> Calidad del programa de formación</a:t>
            </a:r>
          </a:p>
          <a:p>
            <a:pPr marL="742950" lvl="2" indent="-285750">
              <a:lnSpc>
                <a:spcPct val="150000"/>
              </a:lnSpc>
              <a:buFont typeface="Arial" panose="020B0604020202020204" pitchFamily="34" charset="0"/>
              <a:buChar char="•"/>
            </a:pPr>
            <a:r>
              <a:rPr lang="es-ES" b="1" dirty="0">
                <a:solidFill>
                  <a:srgbClr val="02CC9C"/>
                </a:solidFill>
                <a:latin typeface="Arial" pitchFamily="34" charset="0"/>
                <a:cs typeface="Arial" pitchFamily="34" charset="0"/>
              </a:rPr>
              <a:t>1.4</a:t>
            </a:r>
            <a:r>
              <a:rPr lang="es-ES" dirty="0">
                <a:solidFill>
                  <a:srgbClr val="002060"/>
                </a:solidFill>
                <a:latin typeface="Arial" pitchFamily="34" charset="0"/>
                <a:cs typeface="Arial" pitchFamily="34" charset="0"/>
              </a:rPr>
              <a:t> Calidad de la supervisión</a:t>
            </a:r>
          </a:p>
        </p:txBody>
      </p:sp>
      <p:sp>
        <p:nvSpPr>
          <p:cNvPr id="6" name="Abrir llave 5">
            <a:extLst>
              <a:ext uri="{FF2B5EF4-FFF2-40B4-BE49-F238E27FC236}">
                <a16:creationId xmlns:a16="http://schemas.microsoft.com/office/drawing/2014/main" id="{137BD300-E610-49D5-8E4E-EF9492BBBDFB}"/>
              </a:ext>
            </a:extLst>
          </p:cNvPr>
          <p:cNvSpPr/>
          <p:nvPr/>
        </p:nvSpPr>
        <p:spPr>
          <a:xfrm>
            <a:off x="5253980" y="1661908"/>
            <a:ext cx="445356" cy="3534184"/>
          </a:xfrm>
          <a:prstGeom prst="leftBrace">
            <a:avLst>
              <a:gd name="adj1" fmla="val 22513"/>
              <a:gd name="adj2" fmla="val 50000"/>
            </a:avLst>
          </a:prstGeom>
          <a:ln w="28575">
            <a:solidFill>
              <a:srgbClr val="02CC9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b="1" dirty="0"/>
          </a:p>
        </p:txBody>
      </p:sp>
      <p:sp>
        <p:nvSpPr>
          <p:cNvPr id="7" name="CuadroTexto 6">
            <a:extLst>
              <a:ext uri="{FF2B5EF4-FFF2-40B4-BE49-F238E27FC236}">
                <a16:creationId xmlns:a16="http://schemas.microsoft.com/office/drawing/2014/main" id="{AF877ED5-8269-4932-A549-E61EC353B484}"/>
              </a:ext>
            </a:extLst>
          </p:cNvPr>
          <p:cNvSpPr txBox="1"/>
          <p:nvPr/>
        </p:nvSpPr>
        <p:spPr>
          <a:xfrm>
            <a:off x="5461000" y="1661908"/>
            <a:ext cx="6197600" cy="3693319"/>
          </a:xfrm>
          <a:prstGeom prst="rect">
            <a:avLst/>
          </a:prstGeom>
          <a:noFill/>
        </p:spPr>
        <p:txBody>
          <a:bodyPr wrap="square" rtlCol="0">
            <a:spAutoFit/>
          </a:bodyPr>
          <a:lstStyle/>
          <a:p>
            <a:pPr marL="285750" indent="-285750" algn="just">
              <a:buFont typeface="Arial" panose="020B0604020202020204" pitchFamily="34" charset="0"/>
              <a:buChar char="•"/>
            </a:pPr>
            <a:r>
              <a:rPr lang="es-ES" dirty="0">
                <a:solidFill>
                  <a:srgbClr val="002060"/>
                </a:solidFill>
              </a:rPr>
              <a:t>Descripción de los </a:t>
            </a:r>
            <a:r>
              <a:rPr lang="es-ES" b="1" dirty="0">
                <a:solidFill>
                  <a:srgbClr val="002060"/>
                </a:solidFill>
              </a:rPr>
              <a:t>objetivos</a:t>
            </a:r>
            <a:r>
              <a:rPr lang="es-ES" dirty="0">
                <a:solidFill>
                  <a:srgbClr val="002060"/>
                </a:solidFill>
              </a:rPr>
              <a:t> del proyecto:</a:t>
            </a:r>
          </a:p>
          <a:p>
            <a:pPr marL="742950" lvl="1" indent="-285750" algn="just">
              <a:buFontTx/>
              <a:buChar char="-"/>
            </a:pPr>
            <a:r>
              <a:rPr lang="es-ES" dirty="0">
                <a:solidFill>
                  <a:srgbClr val="002060"/>
                </a:solidFill>
              </a:rPr>
              <a:t>Cómo se relacionan con el topic y el Programa de Trabajo</a:t>
            </a:r>
          </a:p>
          <a:p>
            <a:pPr marL="742950" lvl="1" indent="-285750" algn="just">
              <a:buFontTx/>
              <a:buChar char="-"/>
            </a:pPr>
            <a:r>
              <a:rPr lang="es-ES" dirty="0">
                <a:solidFill>
                  <a:srgbClr val="002060"/>
                </a:solidFill>
              </a:rPr>
              <a:t>Deben ser </a:t>
            </a:r>
            <a:r>
              <a:rPr lang="es-ES" b="1" dirty="0">
                <a:solidFill>
                  <a:srgbClr val="002060"/>
                </a:solidFill>
              </a:rPr>
              <a:t>SMART</a:t>
            </a:r>
            <a:r>
              <a:rPr lang="es-ES" dirty="0">
                <a:solidFill>
                  <a:srgbClr val="002060"/>
                </a:solidFill>
              </a:rPr>
              <a:t> </a:t>
            </a:r>
            <a:r>
              <a:rPr lang="en-GB" dirty="0">
                <a:solidFill>
                  <a:srgbClr val="002060"/>
                </a:solidFill>
              </a:rPr>
              <a:t>(specific, measurable, achievable, realistic &amp; time-bound) y </a:t>
            </a:r>
            <a:r>
              <a:rPr lang="en-GB" dirty="0" err="1">
                <a:solidFill>
                  <a:srgbClr val="002060"/>
                </a:solidFill>
              </a:rPr>
              <a:t>por</a:t>
            </a:r>
            <a:r>
              <a:rPr lang="en-GB" dirty="0">
                <a:solidFill>
                  <a:srgbClr val="002060"/>
                </a:solidFill>
              </a:rPr>
              <a:t> tanto </a:t>
            </a:r>
            <a:r>
              <a:rPr lang="en-GB" dirty="0" err="1">
                <a:solidFill>
                  <a:srgbClr val="002060"/>
                </a:solidFill>
              </a:rPr>
              <a:t>incluir</a:t>
            </a:r>
            <a:r>
              <a:rPr lang="en-GB" dirty="0">
                <a:solidFill>
                  <a:srgbClr val="002060"/>
                </a:solidFill>
              </a:rPr>
              <a:t> KPIs</a:t>
            </a:r>
          </a:p>
          <a:p>
            <a:pPr marL="742950" lvl="1" indent="-285750" algn="just">
              <a:buFontTx/>
              <a:buChar char="-"/>
            </a:pPr>
            <a:r>
              <a:rPr lang="en-GB" dirty="0" err="1">
                <a:solidFill>
                  <a:srgbClr val="002060"/>
                </a:solidFill>
              </a:rPr>
              <a:t>Relacionados</a:t>
            </a:r>
            <a:r>
              <a:rPr lang="en-GB" dirty="0">
                <a:solidFill>
                  <a:srgbClr val="002060"/>
                </a:solidFill>
              </a:rPr>
              <a:t> con </a:t>
            </a:r>
            <a:r>
              <a:rPr lang="en-GB" dirty="0" err="1">
                <a:solidFill>
                  <a:srgbClr val="002060"/>
                </a:solidFill>
              </a:rPr>
              <a:t>el</a:t>
            </a:r>
            <a:r>
              <a:rPr lang="en-GB" dirty="0">
                <a:solidFill>
                  <a:srgbClr val="002060"/>
                </a:solidFill>
              </a:rPr>
              <a:t> Work plan del Proyecto (WPs)</a:t>
            </a:r>
          </a:p>
          <a:p>
            <a:pPr lvl="1" algn="just"/>
            <a:endParaRPr lang="es-ES" dirty="0">
              <a:solidFill>
                <a:srgbClr val="002060"/>
              </a:solidFill>
            </a:endParaRPr>
          </a:p>
          <a:p>
            <a:pPr marL="285750" indent="-285750" algn="just">
              <a:buFont typeface="Arial" panose="020B0604020202020204" pitchFamily="34" charset="0"/>
              <a:buChar char="•"/>
            </a:pPr>
            <a:r>
              <a:rPr lang="es-ES" dirty="0">
                <a:solidFill>
                  <a:srgbClr val="002060"/>
                </a:solidFill>
              </a:rPr>
              <a:t>Demostrar como se va más allá del </a:t>
            </a:r>
            <a:r>
              <a:rPr lang="es-ES" b="1" dirty="0">
                <a:solidFill>
                  <a:srgbClr val="002060"/>
                </a:solidFill>
              </a:rPr>
              <a:t>estado del arte </a:t>
            </a:r>
            <a:r>
              <a:rPr lang="es-ES" dirty="0">
                <a:solidFill>
                  <a:srgbClr val="002060"/>
                </a:solidFill>
              </a:rPr>
              <a:t>(incluir búsquedas de patentes, publicaciones, …)</a:t>
            </a:r>
          </a:p>
          <a:p>
            <a:pPr marL="285750" indent="-285750" algn="just">
              <a:buFont typeface="Arial" panose="020B0604020202020204" pitchFamily="34" charset="0"/>
              <a:buChar char="•"/>
            </a:pPr>
            <a:r>
              <a:rPr lang="es-ES" dirty="0">
                <a:solidFill>
                  <a:srgbClr val="002060"/>
                </a:solidFill>
              </a:rPr>
              <a:t>Detallar el </a:t>
            </a:r>
            <a:r>
              <a:rPr lang="es-ES" b="1" dirty="0">
                <a:solidFill>
                  <a:srgbClr val="002060"/>
                </a:solidFill>
              </a:rPr>
              <a:t>grado de madurez </a:t>
            </a:r>
            <a:r>
              <a:rPr lang="es-ES" dirty="0">
                <a:solidFill>
                  <a:srgbClr val="002060"/>
                </a:solidFill>
              </a:rPr>
              <a:t>de la tecnológica al comienzo y final del proyecto (escala TRL)</a:t>
            </a:r>
          </a:p>
          <a:p>
            <a:r>
              <a:rPr lang="es-ES" dirty="0">
                <a:solidFill>
                  <a:srgbClr val="002060"/>
                </a:solidFill>
              </a:rPr>
              <a:t> </a:t>
            </a:r>
          </a:p>
        </p:txBody>
      </p:sp>
      <p:sp>
        <p:nvSpPr>
          <p:cNvPr id="8" name="Flecha: hacia la izquierda 7">
            <a:extLst>
              <a:ext uri="{FF2B5EF4-FFF2-40B4-BE49-F238E27FC236}">
                <a16:creationId xmlns:a16="http://schemas.microsoft.com/office/drawing/2014/main" id="{48B5C242-9C0C-44AD-A8E1-1592EC678041}"/>
              </a:ext>
            </a:extLst>
          </p:cNvPr>
          <p:cNvSpPr/>
          <p:nvPr/>
        </p:nvSpPr>
        <p:spPr>
          <a:xfrm>
            <a:off x="4165448" y="2782483"/>
            <a:ext cx="836012" cy="319113"/>
          </a:xfrm>
          <a:prstGeom prst="leftArrow">
            <a:avLst/>
          </a:prstGeom>
          <a:solidFill>
            <a:srgbClr val="02CC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9488648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AAC618-FF3F-400E-9D27-ECE41D7A5541}"/>
              </a:ext>
            </a:extLst>
          </p:cNvPr>
          <p:cNvSpPr>
            <a:spLocks noGrp="1"/>
          </p:cNvSpPr>
          <p:nvPr>
            <p:ph type="title"/>
          </p:nvPr>
        </p:nvSpPr>
        <p:spPr>
          <a:xfrm>
            <a:off x="696675" y="135621"/>
            <a:ext cx="10800000" cy="699404"/>
          </a:xfrm>
        </p:spPr>
        <p:txBody>
          <a:bodyPr/>
          <a:lstStyle/>
          <a:p>
            <a:r>
              <a:rPr lang="es-ES" dirty="0"/>
              <a:t>RELACIÓN ENTRE LAS PRIORIDADES POLÍTICAS Y LOS RESULTADOS DE LOS PROYECTOS</a:t>
            </a:r>
          </a:p>
        </p:txBody>
      </p:sp>
      <p:sp>
        <p:nvSpPr>
          <p:cNvPr id="3" name="Marcador de número de diapositiva 2">
            <a:extLst>
              <a:ext uri="{FF2B5EF4-FFF2-40B4-BE49-F238E27FC236}">
                <a16:creationId xmlns:a16="http://schemas.microsoft.com/office/drawing/2014/main" id="{49DB5BD0-2BC3-4AB7-964C-A58D55F306B4}"/>
              </a:ext>
            </a:extLst>
          </p:cNvPr>
          <p:cNvSpPr>
            <a:spLocks noGrp="1"/>
          </p:cNvSpPr>
          <p:nvPr>
            <p:ph type="sldNum" sz="quarter" idx="4"/>
          </p:nvPr>
        </p:nvSpPr>
        <p:spPr/>
        <p:txBody>
          <a:bodyPr/>
          <a:lstStyle/>
          <a:p>
            <a:fld id="{F6F97755-CF1C-49EE-9832-9FD78690BC2A}" type="slidenum">
              <a:rPr lang="es-ES" smtClean="0"/>
              <a:pPr/>
              <a:t>26</a:t>
            </a:fld>
            <a:endParaRPr lang="es-ES" dirty="0"/>
          </a:p>
        </p:txBody>
      </p:sp>
      <p:sp>
        <p:nvSpPr>
          <p:cNvPr id="4" name="Down Arrow 3">
            <a:extLst>
              <a:ext uri="{FF2B5EF4-FFF2-40B4-BE49-F238E27FC236}">
                <a16:creationId xmlns:a16="http://schemas.microsoft.com/office/drawing/2014/main" id="{A05E198F-ED03-4E2A-9FEF-B43ECE86152C}"/>
              </a:ext>
            </a:extLst>
          </p:cNvPr>
          <p:cNvSpPr/>
          <p:nvPr/>
        </p:nvSpPr>
        <p:spPr>
          <a:xfrm>
            <a:off x="916886" y="1411089"/>
            <a:ext cx="561677" cy="2808312"/>
          </a:xfrm>
          <a:prstGeom prst="downArrow">
            <a:avLst/>
          </a:prstGeom>
          <a:solidFill>
            <a:srgbClr val="002060"/>
          </a:solidFill>
          <a:ln>
            <a:solidFill>
              <a:schemeClr val="accent6"/>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a:ea typeface="+mn-ea"/>
                <a:cs typeface="+mn-cs"/>
              </a:rPr>
              <a:t>STRATEGIC PLAN</a:t>
            </a:r>
          </a:p>
        </p:txBody>
      </p:sp>
      <p:graphicFrame>
        <p:nvGraphicFramePr>
          <p:cNvPr id="5" name="Table 5">
            <a:extLst>
              <a:ext uri="{FF2B5EF4-FFF2-40B4-BE49-F238E27FC236}">
                <a16:creationId xmlns:a16="http://schemas.microsoft.com/office/drawing/2014/main" id="{DE6762CE-105C-46DE-9492-E31057F3C56A}"/>
              </a:ext>
            </a:extLst>
          </p:cNvPr>
          <p:cNvGraphicFramePr>
            <a:graphicFrameLocks noGrp="1"/>
          </p:cNvGraphicFramePr>
          <p:nvPr/>
        </p:nvGraphicFramePr>
        <p:xfrm>
          <a:off x="1637921" y="979041"/>
          <a:ext cx="8645558" cy="5472000"/>
        </p:xfrm>
        <a:graphic>
          <a:graphicData uri="http://schemas.openxmlformats.org/drawingml/2006/table">
            <a:tbl>
              <a:tblPr firstRow="1" bandRow="1">
                <a:tableStyleId>{912C8C85-51F0-491E-9774-3900AFEF0FD7}</a:tableStyleId>
              </a:tblPr>
              <a:tblGrid>
                <a:gridCol w="1769270">
                  <a:extLst>
                    <a:ext uri="{9D8B030D-6E8A-4147-A177-3AD203B41FA5}">
                      <a16:colId xmlns:a16="http://schemas.microsoft.com/office/drawing/2014/main" val="649667616"/>
                    </a:ext>
                  </a:extLst>
                </a:gridCol>
                <a:gridCol w="6876288">
                  <a:extLst>
                    <a:ext uri="{9D8B030D-6E8A-4147-A177-3AD203B41FA5}">
                      <a16:colId xmlns:a16="http://schemas.microsoft.com/office/drawing/2014/main" val="2188482916"/>
                    </a:ext>
                  </a:extLst>
                </a:gridCol>
              </a:tblGrid>
              <a:tr h="720000">
                <a:tc>
                  <a:txBody>
                    <a:bodyPr/>
                    <a:lstStyle/>
                    <a:p>
                      <a:pPr marL="0" algn="l" defTabSz="914400" rtl="0" eaLnBrk="1" latinLnBrk="0" hangingPunct="1">
                        <a:spcBef>
                          <a:spcPts val="0"/>
                        </a:spcBef>
                      </a:pPr>
                      <a:r>
                        <a:rPr lang="en-GB" sz="1200" b="1" kern="1200" baseline="0" dirty="0">
                          <a:solidFill>
                            <a:schemeClr val="tx1"/>
                          </a:solidFill>
                          <a:latin typeface="+mn-lt"/>
                          <a:ea typeface="+mn-ea"/>
                          <a:cs typeface="+mn-cs"/>
                        </a:rPr>
                        <a:t>EU POLICY PRIORITIES</a:t>
                      </a:r>
                    </a:p>
                  </a:txBody>
                  <a:tcPr marL="59910" marR="59910" marT="29955" marB="29955">
                    <a:lnL w="12700" cap="flat" cmpd="sng" algn="ctr">
                      <a:noFill/>
                      <a:prstDash val="solid"/>
                      <a:round/>
                      <a:headEnd type="none" w="med" len="med"/>
                      <a:tailEnd type="none" w="med" len="med"/>
                    </a:lnL>
                    <a:lnR>
                      <a:noFill/>
                    </a:lnR>
                    <a:lnT w="12700" cap="flat" cmpd="sng" algn="ctr">
                      <a:solidFill>
                        <a:srgbClr val="202529"/>
                      </a:solidFill>
                      <a:prstDash val="solid"/>
                      <a:round/>
                      <a:headEnd type="none" w="med" len="med"/>
                      <a:tailEnd type="none" w="med" len="med"/>
                    </a:lnT>
                    <a:lnB w="12700" cap="flat" cmpd="sng" algn="ctr">
                      <a:solidFill>
                        <a:srgbClr val="202529"/>
                      </a:solidFill>
                      <a:prstDash val="solid"/>
                      <a:round/>
                      <a:headEnd type="none" w="med" len="med"/>
                      <a:tailEnd type="none" w="med" len="med"/>
                    </a:lnB>
                    <a:lnTlToBr w="12700" cmpd="sng">
                      <a:noFill/>
                      <a:prstDash val="solid"/>
                    </a:lnTlToBr>
                    <a:lnBlToTr w="12700" cmpd="sng">
                      <a:noFill/>
                      <a:prstDash val="solid"/>
                    </a:lnBlToTr>
                    <a:solidFill>
                      <a:srgbClr val="E7EEFD"/>
                    </a:solidFill>
                  </a:tcPr>
                </a:tc>
                <a:tc>
                  <a:txBody>
                    <a:bodyPr/>
                    <a:lstStyle/>
                    <a:p>
                      <a:r>
                        <a:rPr lang="fr-BE" sz="1200" b="0" baseline="0" dirty="0">
                          <a:solidFill>
                            <a:schemeClr val="tx1"/>
                          </a:solidFill>
                        </a:rPr>
                        <a:t>Overall priorities of the European Union (Green Deal, Fit for the Digital Age,…)</a:t>
                      </a:r>
                    </a:p>
                  </a:txBody>
                  <a:tcPr marL="59910" marR="59910" marT="29955" marB="29955">
                    <a:lnL>
                      <a:noFill/>
                    </a:lnL>
                    <a:lnR w="9525" cap="flat" cmpd="sng" algn="ctr">
                      <a:noFill/>
                      <a:prstDash val="solid"/>
                    </a:lnR>
                    <a:lnT w="12700" cap="flat" cmpd="sng" algn="ctr">
                      <a:solidFill>
                        <a:srgbClr val="202529"/>
                      </a:solidFill>
                      <a:prstDash val="solid"/>
                      <a:round/>
                      <a:headEnd type="none" w="med" len="med"/>
                      <a:tailEnd type="none" w="med" len="med"/>
                    </a:lnT>
                    <a:lnB w="12700" cap="flat" cmpd="sng" algn="ctr">
                      <a:solidFill>
                        <a:srgbClr val="202529"/>
                      </a:solidFill>
                      <a:prstDash val="solid"/>
                      <a:round/>
                      <a:headEnd type="none" w="med" len="med"/>
                      <a:tailEnd type="none" w="med" len="med"/>
                    </a:lnB>
                    <a:lnTlToBr w="12700" cmpd="sng">
                      <a:noFill/>
                      <a:prstDash val="solid"/>
                    </a:lnTlToBr>
                    <a:lnBlToTr w="12700" cmpd="sng">
                      <a:noFill/>
                      <a:prstDash val="solid"/>
                    </a:lnBlToTr>
                    <a:solidFill>
                      <a:srgbClr val="E7EEFD"/>
                    </a:solidFill>
                  </a:tcPr>
                </a:tc>
                <a:extLst>
                  <a:ext uri="{0D108BD9-81ED-4DB2-BD59-A6C34878D82A}">
                    <a16:rowId xmlns:a16="http://schemas.microsoft.com/office/drawing/2014/main" val="725678188"/>
                  </a:ext>
                </a:extLst>
              </a:tr>
              <a:tr h="72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1" kern="1200" baseline="0" noProof="0" dirty="0">
                          <a:solidFill>
                            <a:schemeClr val="tx1"/>
                          </a:solidFill>
                          <a:latin typeface="+mn-lt"/>
                          <a:ea typeface="+mn-ea"/>
                          <a:cs typeface="+mn-cs"/>
                        </a:rPr>
                        <a:t>KEY STRATEGIC ORIENTATIONS</a:t>
                      </a:r>
                    </a:p>
                  </a:txBody>
                  <a:tcPr marL="59910" marR="59910" marT="29955" marB="29955">
                    <a:lnL w="12700" cap="flat" cmpd="sng" algn="ctr">
                      <a:noFill/>
                      <a:prstDash val="solid"/>
                      <a:round/>
                      <a:headEnd type="none" w="med" len="med"/>
                      <a:tailEnd type="none" w="med" len="med"/>
                    </a:lnL>
                    <a:lnR>
                      <a:noFill/>
                    </a:lnR>
                    <a:lnT w="12700" cap="flat" cmpd="sng" algn="ctr">
                      <a:solidFill>
                        <a:srgbClr val="202529"/>
                      </a:solidFill>
                      <a:prstDash val="solid"/>
                      <a:round/>
                      <a:headEnd type="none" w="med" len="med"/>
                      <a:tailEnd type="none" w="med" len="med"/>
                    </a:lnT>
                    <a:lnB w="12700" cap="flat" cmpd="sng" algn="ctr">
                      <a:solidFill>
                        <a:srgbClr val="202529"/>
                      </a:solidFill>
                      <a:prstDash val="solid"/>
                      <a:round/>
                      <a:headEnd type="none" w="med" len="med"/>
                      <a:tailEnd type="none" w="med" len="med"/>
                    </a:lnB>
                    <a:lnTlToBr w="12700" cmpd="sng">
                      <a:noFill/>
                      <a:prstDash val="solid"/>
                    </a:lnTlToBr>
                    <a:lnBlToTr w="12700" cmpd="sng">
                      <a:noFill/>
                      <a:prstDash val="solid"/>
                    </a:lnBlToTr>
                    <a:solidFill>
                      <a:srgbClr val="E7EEF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aseline="0" noProof="0" dirty="0">
                          <a:solidFill>
                            <a:schemeClr val="tx1"/>
                          </a:solidFill>
                        </a:rPr>
                        <a:t>Set of strategic objectives within the EC policy priorities where R&amp;I </a:t>
                      </a:r>
                      <a:r>
                        <a:rPr lang="en-IE" sz="1200" noProof="0" dirty="0">
                          <a:solidFill>
                            <a:schemeClr val="tx1"/>
                          </a:solidFill>
                        </a:rPr>
                        <a:t>investments are expected</a:t>
                      </a:r>
                      <a:r>
                        <a:rPr lang="en-IE" sz="1200" baseline="0" noProof="0" dirty="0">
                          <a:solidFill>
                            <a:schemeClr val="tx1"/>
                          </a:solidFill>
                        </a:rPr>
                        <a:t> </a:t>
                      </a:r>
                      <a:r>
                        <a:rPr lang="en-IE" sz="1200" noProof="0" dirty="0">
                          <a:solidFill>
                            <a:schemeClr val="tx1"/>
                          </a:solidFill>
                        </a:rPr>
                        <a:t>to make</a:t>
                      </a:r>
                      <a:r>
                        <a:rPr lang="en-IE" sz="1200" baseline="0" noProof="0" dirty="0">
                          <a:solidFill>
                            <a:schemeClr val="tx1"/>
                          </a:solidFill>
                        </a:rPr>
                        <a:t> a difference</a:t>
                      </a:r>
                    </a:p>
                  </a:txBody>
                  <a:tcPr marL="59910" marR="59910" marT="29955" marB="29955">
                    <a:lnL>
                      <a:noFill/>
                    </a:lnL>
                    <a:lnR w="9525" cap="flat" cmpd="sng" algn="ctr">
                      <a:noFill/>
                      <a:prstDash val="solid"/>
                    </a:lnR>
                    <a:lnT w="12700" cap="flat" cmpd="sng" algn="ctr">
                      <a:solidFill>
                        <a:srgbClr val="202529"/>
                      </a:solidFill>
                      <a:prstDash val="solid"/>
                      <a:round/>
                      <a:headEnd type="none" w="med" len="med"/>
                      <a:tailEnd type="none" w="med" len="med"/>
                    </a:lnT>
                    <a:lnB w="12700" cap="flat" cmpd="sng" algn="ctr">
                      <a:solidFill>
                        <a:srgbClr val="202529"/>
                      </a:solidFill>
                      <a:prstDash val="solid"/>
                      <a:round/>
                      <a:headEnd type="none" w="med" len="med"/>
                      <a:tailEnd type="none" w="med" len="med"/>
                    </a:lnB>
                    <a:lnTlToBr w="12700" cmpd="sng">
                      <a:noFill/>
                      <a:prstDash val="solid"/>
                    </a:lnTlToBr>
                    <a:lnBlToTr w="12700" cmpd="sng">
                      <a:noFill/>
                      <a:prstDash val="solid"/>
                    </a:lnBlToTr>
                    <a:solidFill>
                      <a:srgbClr val="E7EEFD"/>
                    </a:solidFill>
                  </a:tcPr>
                </a:tc>
                <a:extLst>
                  <a:ext uri="{0D108BD9-81ED-4DB2-BD59-A6C34878D82A}">
                    <a16:rowId xmlns:a16="http://schemas.microsoft.com/office/drawing/2014/main" val="4235793045"/>
                  </a:ext>
                </a:extLst>
              </a:tr>
              <a:tr h="72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1" kern="1200" baseline="0" noProof="0" dirty="0">
                          <a:solidFill>
                            <a:schemeClr val="tx1"/>
                          </a:solidFill>
                          <a:latin typeface="+mn-lt"/>
                          <a:ea typeface="+mn-ea"/>
                          <a:cs typeface="+mn-cs"/>
                        </a:rPr>
                        <a:t>IMPACT AREAS</a:t>
                      </a:r>
                    </a:p>
                  </a:txBody>
                  <a:tcPr marL="59910" marR="59910" marT="29955" marB="29955">
                    <a:lnL w="12700" cap="flat" cmpd="sng" algn="ctr">
                      <a:noFill/>
                      <a:prstDash val="solid"/>
                      <a:round/>
                      <a:headEnd type="none" w="med" len="med"/>
                      <a:tailEnd type="none" w="med" len="med"/>
                    </a:lnL>
                    <a:lnR>
                      <a:noFill/>
                    </a:lnR>
                    <a:lnT w="12700" cap="flat" cmpd="sng" algn="ctr">
                      <a:solidFill>
                        <a:srgbClr val="202529"/>
                      </a:solidFill>
                      <a:prstDash val="solid"/>
                      <a:round/>
                      <a:headEnd type="none" w="med" len="med"/>
                      <a:tailEnd type="none" w="med" len="med"/>
                    </a:lnT>
                    <a:lnB w="12700" cap="flat" cmpd="sng" algn="ctr">
                      <a:solidFill>
                        <a:srgbClr val="202529"/>
                      </a:solidFill>
                      <a:prstDash val="solid"/>
                      <a:round/>
                      <a:headEnd type="none" w="med" len="med"/>
                      <a:tailEnd type="none" w="med" len="med"/>
                    </a:lnB>
                    <a:lnTlToBr w="12700" cmpd="sng">
                      <a:noFill/>
                      <a:prstDash val="solid"/>
                    </a:lnTlToBr>
                    <a:lnBlToTr w="12700" cmpd="sng">
                      <a:noFill/>
                      <a:prstDash val="solid"/>
                    </a:lnBlToTr>
                    <a:solidFill>
                      <a:srgbClr val="E7EEF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aseline="0" noProof="0" dirty="0">
                          <a:solidFill>
                            <a:schemeClr val="tx1"/>
                          </a:solidFill>
                        </a:rPr>
                        <a:t>Group of expected impacts highlighting the most important transformation to be fostered through R&amp;I </a:t>
                      </a:r>
                    </a:p>
                  </a:txBody>
                  <a:tcPr marL="59910" marR="59910" marT="29955" marB="29955">
                    <a:lnL>
                      <a:noFill/>
                    </a:lnL>
                    <a:lnR w="9525" cap="flat" cmpd="sng" algn="ctr">
                      <a:noFill/>
                      <a:prstDash val="solid"/>
                    </a:lnR>
                    <a:lnT w="12700" cap="flat" cmpd="sng" algn="ctr">
                      <a:solidFill>
                        <a:srgbClr val="202529"/>
                      </a:solidFill>
                      <a:prstDash val="solid"/>
                      <a:round/>
                      <a:headEnd type="none" w="med" len="med"/>
                      <a:tailEnd type="none" w="med" len="med"/>
                    </a:lnT>
                    <a:lnB w="12700" cap="flat" cmpd="sng" algn="ctr">
                      <a:solidFill>
                        <a:srgbClr val="202529"/>
                      </a:solidFill>
                      <a:prstDash val="solid"/>
                      <a:round/>
                      <a:headEnd type="none" w="med" len="med"/>
                      <a:tailEnd type="none" w="med" len="med"/>
                    </a:lnB>
                    <a:lnTlToBr w="12700" cmpd="sng">
                      <a:noFill/>
                      <a:prstDash val="solid"/>
                    </a:lnTlToBr>
                    <a:lnBlToTr w="12700" cmpd="sng">
                      <a:noFill/>
                      <a:prstDash val="solid"/>
                    </a:lnBlToTr>
                    <a:solidFill>
                      <a:srgbClr val="E7EEFD"/>
                    </a:solidFill>
                  </a:tcPr>
                </a:tc>
                <a:extLst>
                  <a:ext uri="{0D108BD9-81ED-4DB2-BD59-A6C34878D82A}">
                    <a16:rowId xmlns:a16="http://schemas.microsoft.com/office/drawing/2014/main" val="414509279"/>
                  </a:ext>
                </a:extLst>
              </a:tr>
              <a:tr h="1080000">
                <a:tc>
                  <a:txBody>
                    <a:bodyPr/>
                    <a:lstStyle/>
                    <a:p>
                      <a:pPr marL="0" algn="l" defTabSz="914400" rtl="0" eaLnBrk="1" latinLnBrk="0" hangingPunct="1"/>
                      <a:r>
                        <a:rPr lang="en-IE" sz="1200" b="1" kern="1200" baseline="0" noProof="0" dirty="0">
                          <a:solidFill>
                            <a:schemeClr val="tx1"/>
                          </a:solidFill>
                          <a:latin typeface="+mn-lt"/>
                          <a:ea typeface="+mn-ea"/>
                          <a:cs typeface="+mn-cs"/>
                        </a:rPr>
                        <a:t>EXPECTED IMPACTS</a:t>
                      </a: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IE" sz="1200" b="1" i="0" kern="1200" baseline="0" noProof="0" dirty="0">
                          <a:solidFill>
                            <a:schemeClr val="tx1"/>
                          </a:solidFill>
                          <a:latin typeface="+mn-lt"/>
                          <a:ea typeface="+mn-ea"/>
                          <a:cs typeface="+mn-cs"/>
                        </a:rPr>
                        <a:t>      = DESTINATIONS</a:t>
                      </a:r>
                    </a:p>
                  </a:txBody>
                  <a:tcPr marL="59910" marR="59910" marT="29955" marB="29955">
                    <a:lnL w="12700" cap="flat" cmpd="sng" algn="ctr">
                      <a:noFill/>
                      <a:prstDash val="solid"/>
                      <a:round/>
                      <a:headEnd type="none" w="med" len="med"/>
                      <a:tailEnd type="none" w="med" len="med"/>
                    </a:lnL>
                    <a:lnR>
                      <a:noFill/>
                    </a:lnR>
                    <a:lnT w="12700" cap="flat" cmpd="sng" algn="ctr">
                      <a:solidFill>
                        <a:srgbClr val="202529"/>
                      </a:solidFill>
                      <a:prstDash val="solid"/>
                      <a:round/>
                      <a:headEnd type="none" w="med" len="med"/>
                      <a:tailEnd type="none" w="med" len="med"/>
                    </a:lnT>
                    <a:lnB w="12700" cap="flat" cmpd="sng" algn="ctr">
                      <a:solidFill>
                        <a:srgbClr val="202529"/>
                      </a:solidFill>
                      <a:prstDash val="solid"/>
                      <a:round/>
                      <a:headEnd type="none" w="med" len="med"/>
                      <a:tailEnd type="none" w="med" len="med"/>
                    </a:lnB>
                    <a:lnTlToBr w="12700" cmpd="sng">
                      <a:noFill/>
                      <a:prstDash val="solid"/>
                    </a:lnTlToBr>
                    <a:lnBlToTr w="12700" cmpd="sng">
                      <a:noFill/>
                      <a:prstDash val="solid"/>
                    </a:lnBlToTr>
                    <a:gradFill>
                      <a:gsLst>
                        <a:gs pos="0">
                          <a:srgbClr val="E7EEFD"/>
                        </a:gs>
                        <a:gs pos="100000">
                          <a:srgbClr val="DDF7DD"/>
                        </a:gs>
                      </a:gsLst>
                      <a:lin ang="5400000" scaled="1"/>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noProof="0" dirty="0">
                          <a:solidFill>
                            <a:schemeClr val="tx1"/>
                          </a:solidFill>
                          <a:latin typeface="+mn-lt"/>
                          <a:ea typeface="+mn-ea"/>
                          <a:cs typeface="+mn-cs"/>
                        </a:rPr>
                        <a:t>Wider long-term effects on society (including the environment), the economy and science, enabled by the outcomes of R&amp;I investments (long term). It refers to the specific contribution of the project to the work </a:t>
                      </a:r>
                      <a:r>
                        <a:rPr lang="en-US" sz="1200" kern="1200" baseline="0" noProof="0" dirty="0" err="1">
                          <a:solidFill>
                            <a:schemeClr val="tx1"/>
                          </a:solidFill>
                          <a:latin typeface="+mn-lt"/>
                          <a:ea typeface="+mn-ea"/>
                          <a:cs typeface="+mn-cs"/>
                        </a:rPr>
                        <a:t>programme</a:t>
                      </a:r>
                      <a:r>
                        <a:rPr lang="en-US" sz="1200" kern="1200" baseline="0" noProof="0" dirty="0">
                          <a:solidFill>
                            <a:schemeClr val="tx1"/>
                          </a:solidFill>
                          <a:latin typeface="+mn-lt"/>
                          <a:ea typeface="+mn-ea"/>
                          <a:cs typeface="+mn-cs"/>
                        </a:rPr>
                        <a:t> expected impacts described in the destination. Impacts generally occur some time after the end of the project. </a:t>
                      </a:r>
                      <a:endParaRPr lang="en-IE" sz="1200" b="0" i="1" kern="1200" baseline="0" noProof="0" dirty="0">
                        <a:solidFill>
                          <a:schemeClr val="tx1"/>
                        </a:solidFill>
                        <a:latin typeface="+mn-lt"/>
                        <a:ea typeface="+mn-ea"/>
                        <a:cs typeface="+mn-cs"/>
                      </a:endParaRPr>
                    </a:p>
                  </a:txBody>
                  <a:tcPr marL="59910" marR="59910" marT="29955" marB="29955">
                    <a:lnL>
                      <a:noFill/>
                    </a:lnL>
                    <a:lnR w="9525" cap="flat" cmpd="sng" algn="ctr">
                      <a:noFill/>
                      <a:prstDash val="solid"/>
                    </a:lnR>
                    <a:lnT w="12700" cap="flat" cmpd="sng" algn="ctr">
                      <a:solidFill>
                        <a:srgbClr val="202529"/>
                      </a:solidFill>
                      <a:prstDash val="solid"/>
                      <a:round/>
                      <a:headEnd type="none" w="med" len="med"/>
                      <a:tailEnd type="none" w="med" len="med"/>
                    </a:lnT>
                    <a:lnB w="12700" cap="flat" cmpd="sng" algn="ctr">
                      <a:solidFill>
                        <a:srgbClr val="202529"/>
                      </a:solidFill>
                      <a:prstDash val="solid"/>
                      <a:round/>
                      <a:headEnd type="none" w="med" len="med"/>
                      <a:tailEnd type="none" w="med" len="med"/>
                    </a:lnB>
                    <a:lnTlToBr w="12700" cmpd="sng">
                      <a:noFill/>
                      <a:prstDash val="solid"/>
                    </a:lnTlToBr>
                    <a:lnBlToTr w="12700" cmpd="sng">
                      <a:noFill/>
                      <a:prstDash val="solid"/>
                    </a:lnBlToTr>
                    <a:gradFill>
                      <a:gsLst>
                        <a:gs pos="0">
                          <a:srgbClr val="E7EEFD"/>
                        </a:gs>
                        <a:gs pos="100000">
                          <a:srgbClr val="DDF7DD"/>
                        </a:gs>
                      </a:gsLst>
                      <a:lin ang="5400000" scaled="1"/>
                    </a:gradFill>
                  </a:tcPr>
                </a:tc>
                <a:extLst>
                  <a:ext uri="{0D108BD9-81ED-4DB2-BD59-A6C34878D82A}">
                    <a16:rowId xmlns:a16="http://schemas.microsoft.com/office/drawing/2014/main" val="2258554009"/>
                  </a:ext>
                </a:extLst>
              </a:tr>
              <a:tr h="108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1" kern="1200" baseline="0" noProof="0" dirty="0">
                          <a:solidFill>
                            <a:schemeClr val="tx1"/>
                          </a:solidFill>
                          <a:latin typeface="+mn-lt"/>
                          <a:ea typeface="+mn-ea"/>
                          <a:cs typeface="+mn-cs"/>
                        </a:rPr>
                        <a:t>EXPECTED OUTCOMES</a:t>
                      </a: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b="1" kern="1200" baseline="0" noProof="0" dirty="0">
                          <a:solidFill>
                            <a:schemeClr val="tx1"/>
                          </a:solidFill>
                          <a:latin typeface="+mn-lt"/>
                          <a:ea typeface="+mn-ea"/>
                          <a:cs typeface="+mn-cs"/>
                        </a:rPr>
                        <a:t>          = TOPICS</a:t>
                      </a:r>
                    </a:p>
                  </a:txBody>
                  <a:tcPr marL="59910" marR="59910" marT="29955" marB="29955">
                    <a:lnL w="12700" cap="flat" cmpd="sng" algn="ctr">
                      <a:noFill/>
                      <a:prstDash val="solid"/>
                      <a:round/>
                      <a:headEnd type="none" w="med" len="med"/>
                      <a:tailEnd type="none" w="med" len="med"/>
                    </a:lnL>
                    <a:lnR>
                      <a:noFill/>
                    </a:lnR>
                    <a:lnT w="12700" cap="flat" cmpd="sng" algn="ctr">
                      <a:solidFill>
                        <a:srgbClr val="202529"/>
                      </a:solidFill>
                      <a:prstDash val="solid"/>
                      <a:round/>
                      <a:headEnd type="none" w="med" len="med"/>
                      <a:tailEnd type="none" w="med" len="med"/>
                    </a:lnT>
                    <a:lnB w="12700" cap="flat" cmpd="sng" algn="ctr">
                      <a:solidFill>
                        <a:srgbClr val="202529"/>
                      </a:solidFill>
                      <a:prstDash val="solid"/>
                      <a:round/>
                      <a:headEnd type="none" w="med" len="med"/>
                      <a:tailEnd type="none" w="med" len="med"/>
                    </a:lnB>
                    <a:lnTlToBr w="12700" cmpd="sng">
                      <a:noFill/>
                      <a:prstDash val="solid"/>
                    </a:lnTlToBr>
                    <a:lnBlToTr w="12700" cmpd="sng">
                      <a:noFill/>
                      <a:prstDash val="solid"/>
                    </a:lnBlToTr>
                    <a:solidFill>
                      <a:srgbClr val="DDF7D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noProof="0" dirty="0">
                          <a:solidFill>
                            <a:schemeClr val="tx1"/>
                          </a:solidFill>
                          <a:latin typeface="+mn-lt"/>
                          <a:ea typeface="+mn-ea"/>
                          <a:cs typeface="+mn-cs"/>
                        </a:rPr>
                        <a:t>The expected effects, over the medium term, of projects supported under a given topic. The results of a project should contribute to these outcomes, fostered in particular by the dissemination and exploitation measures. This may include the uptake, diffusion, deployment, and/or use of the project’s results by direct target groups. Outcomes generally occur during or shortly after the end of the project.</a:t>
                      </a:r>
                      <a:endParaRPr lang="en-IE" sz="800" i="1" kern="1200" baseline="0" noProof="0" dirty="0">
                        <a:solidFill>
                          <a:schemeClr val="tx1"/>
                        </a:solidFill>
                        <a:latin typeface="+mn-lt"/>
                        <a:ea typeface="+mn-ea"/>
                        <a:cs typeface="+mn-cs"/>
                      </a:endParaRPr>
                    </a:p>
                  </a:txBody>
                  <a:tcPr marL="59910" marR="59910" marT="29955" marB="29955">
                    <a:lnL>
                      <a:noFill/>
                    </a:lnL>
                    <a:lnR w="9525" cap="flat" cmpd="sng" algn="ctr">
                      <a:noFill/>
                      <a:prstDash val="solid"/>
                    </a:lnR>
                    <a:lnT w="12700" cap="flat" cmpd="sng" algn="ctr">
                      <a:solidFill>
                        <a:srgbClr val="202529"/>
                      </a:solidFill>
                      <a:prstDash val="solid"/>
                      <a:round/>
                      <a:headEnd type="none" w="med" len="med"/>
                      <a:tailEnd type="none" w="med" len="med"/>
                    </a:lnT>
                    <a:lnB w="12700" cap="flat" cmpd="sng" algn="ctr">
                      <a:solidFill>
                        <a:srgbClr val="202529"/>
                      </a:solidFill>
                      <a:prstDash val="solid"/>
                      <a:round/>
                      <a:headEnd type="none" w="med" len="med"/>
                      <a:tailEnd type="none" w="med" len="med"/>
                    </a:lnB>
                    <a:lnTlToBr w="12700" cmpd="sng">
                      <a:noFill/>
                      <a:prstDash val="solid"/>
                    </a:lnTlToBr>
                    <a:lnBlToTr w="12700" cmpd="sng">
                      <a:noFill/>
                      <a:prstDash val="solid"/>
                    </a:lnBlToTr>
                    <a:solidFill>
                      <a:srgbClr val="DDF7DD"/>
                    </a:solidFill>
                  </a:tcPr>
                </a:tc>
                <a:extLst>
                  <a:ext uri="{0D108BD9-81ED-4DB2-BD59-A6C34878D82A}">
                    <a16:rowId xmlns:a16="http://schemas.microsoft.com/office/drawing/2014/main" val="2952842653"/>
                  </a:ext>
                </a:extLst>
              </a:tr>
              <a:tr h="1152000">
                <a:tc>
                  <a:txBody>
                    <a:bodyPr/>
                    <a:lstStyle/>
                    <a:p>
                      <a:pPr marL="0" algn="l" defTabSz="914400" rtl="0" eaLnBrk="1" latinLnBrk="0" hangingPunct="1"/>
                      <a:r>
                        <a:rPr lang="fr-BE" sz="1200" b="1" kern="1200" baseline="0" dirty="0">
                          <a:solidFill>
                            <a:schemeClr val="tx1"/>
                          </a:solidFill>
                          <a:latin typeface="+mn-lt"/>
                          <a:ea typeface="+mn-ea"/>
                          <a:cs typeface="+mn-cs"/>
                        </a:rPr>
                        <a:t>PROJECT RESULTS</a:t>
                      </a:r>
                    </a:p>
                  </a:txBody>
                  <a:tcPr marL="59910" marR="59910" marT="29955" marB="29955">
                    <a:lnL w="12700" cap="flat" cmpd="sng" algn="ctr">
                      <a:noFill/>
                      <a:prstDash val="solid"/>
                      <a:round/>
                      <a:headEnd type="none" w="med" len="med"/>
                      <a:tailEnd type="none" w="med" len="med"/>
                    </a:lnL>
                    <a:lnR>
                      <a:noFill/>
                    </a:lnR>
                    <a:lnT w="12700" cap="flat" cmpd="sng" algn="ctr">
                      <a:solidFill>
                        <a:srgbClr val="202529"/>
                      </a:solidFill>
                      <a:prstDash val="solid"/>
                      <a:round/>
                      <a:headEnd type="none" w="med" len="med"/>
                      <a:tailEnd type="none" w="med" len="med"/>
                    </a:lnT>
                    <a:lnB w="12700" cap="flat" cmpd="sng" algn="ctr">
                      <a:solidFill>
                        <a:srgbClr val="202529"/>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i="0" kern="1200" baseline="0" dirty="0">
                          <a:solidFill>
                            <a:schemeClr val="tx1"/>
                          </a:solidFill>
                          <a:latin typeface="+mn-lt"/>
                          <a:ea typeface="+mn-ea"/>
                          <a:cs typeface="+mn-cs"/>
                        </a:rPr>
                        <a:t>What is generated during the project implementation. This may include, for example, know-how, innovative solutions, algorithms, proof of feasibility, new business models, policy recommendations, guidelines, prototypes, demonstrators, databases and datasets, trained researchers, new infrastructures, networks, etc. Most project results (inventions, scientific works, etc.) are ‘Intellectual Property’, which may, if appropriate, be protected by formal ‘Intellectual Property Rights’</a:t>
                      </a:r>
                      <a:endParaRPr lang="en-US" sz="800" i="1" kern="1200" baseline="0" dirty="0">
                        <a:solidFill>
                          <a:schemeClr val="tx1"/>
                        </a:solidFill>
                        <a:latin typeface="+mn-lt"/>
                        <a:ea typeface="+mn-ea"/>
                        <a:cs typeface="+mn-cs"/>
                      </a:endParaRPr>
                    </a:p>
                  </a:txBody>
                  <a:tcPr marL="59910" marR="59910" marT="29955" marB="29955">
                    <a:lnL>
                      <a:noFill/>
                    </a:lnL>
                    <a:lnR w="9525" cap="flat" cmpd="sng" algn="ctr">
                      <a:noFill/>
                      <a:prstDash val="solid"/>
                    </a:lnR>
                    <a:lnT w="12700" cap="flat" cmpd="sng" algn="ctr">
                      <a:solidFill>
                        <a:srgbClr val="202529"/>
                      </a:solidFill>
                      <a:prstDash val="solid"/>
                      <a:round/>
                      <a:headEnd type="none" w="med" len="med"/>
                      <a:tailEnd type="none" w="med" len="med"/>
                    </a:lnT>
                    <a:lnB w="12700" cap="flat" cmpd="sng" algn="ctr">
                      <a:solidFill>
                        <a:srgbClr val="202529"/>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914420386"/>
                  </a:ext>
                </a:extLst>
              </a:tr>
            </a:tbl>
          </a:graphicData>
        </a:graphic>
      </p:graphicFrame>
      <p:sp>
        <p:nvSpPr>
          <p:cNvPr id="6" name="Down Arrow 6">
            <a:extLst>
              <a:ext uri="{FF2B5EF4-FFF2-40B4-BE49-F238E27FC236}">
                <a16:creationId xmlns:a16="http://schemas.microsoft.com/office/drawing/2014/main" id="{1404D803-42F3-4537-B5F4-88F4B747F600}"/>
              </a:ext>
            </a:extLst>
          </p:cNvPr>
          <p:cNvSpPr/>
          <p:nvPr/>
        </p:nvSpPr>
        <p:spPr>
          <a:xfrm>
            <a:off x="1125865" y="3139281"/>
            <a:ext cx="561677" cy="2160240"/>
          </a:xfrm>
          <a:prstGeom prst="downArrow">
            <a:avLst/>
          </a:prstGeom>
          <a:solidFill>
            <a:srgbClr val="008000"/>
          </a:solidFill>
          <a:ln>
            <a:solidFill>
              <a:schemeClr val="accent6"/>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a:ea typeface="+mn-ea"/>
                <a:cs typeface="+mn-cs"/>
              </a:rPr>
              <a:t>WORK PROGRAMME</a:t>
            </a:r>
          </a:p>
        </p:txBody>
      </p:sp>
      <p:sp>
        <p:nvSpPr>
          <p:cNvPr id="7" name="Down Arrow 7">
            <a:extLst>
              <a:ext uri="{FF2B5EF4-FFF2-40B4-BE49-F238E27FC236}">
                <a16:creationId xmlns:a16="http://schemas.microsoft.com/office/drawing/2014/main" id="{4B04C37F-A2B5-44A5-AE88-654E7880998F}"/>
              </a:ext>
            </a:extLst>
          </p:cNvPr>
          <p:cNvSpPr/>
          <p:nvPr/>
        </p:nvSpPr>
        <p:spPr>
          <a:xfrm rot="10800000">
            <a:off x="10402766" y="3139280"/>
            <a:ext cx="561677" cy="3299819"/>
          </a:xfrm>
          <a:prstGeom prst="downArrow">
            <a:avLst/>
          </a:prstGeom>
          <a:solidFill>
            <a:schemeClr val="bg2">
              <a:lumMod val="25000"/>
            </a:schemeClr>
          </a:solidFill>
          <a:ln>
            <a:solidFill>
              <a:schemeClr val="accent6"/>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a:ea typeface="+mn-ea"/>
                <a:cs typeface="+mn-cs"/>
              </a:rPr>
              <a:t>PROJECT PROPOSALS</a:t>
            </a:r>
          </a:p>
        </p:txBody>
      </p:sp>
      <p:sp>
        <p:nvSpPr>
          <p:cNvPr id="8" name="TextBox 8">
            <a:extLst>
              <a:ext uri="{FF2B5EF4-FFF2-40B4-BE49-F238E27FC236}">
                <a16:creationId xmlns:a16="http://schemas.microsoft.com/office/drawing/2014/main" id="{B1B1777C-F090-4C65-9733-8F872D367D94}"/>
              </a:ext>
            </a:extLst>
          </p:cNvPr>
          <p:cNvSpPr txBox="1"/>
          <p:nvPr/>
        </p:nvSpPr>
        <p:spPr>
          <a:xfrm>
            <a:off x="556846" y="835025"/>
            <a:ext cx="400110" cy="3384376"/>
          </a:xfrm>
          <a:prstGeom prst="rect">
            <a:avLst/>
          </a:prstGeom>
          <a:noFill/>
        </p:spPr>
        <p:txBody>
          <a:bodyPr vert="vert270" wrap="square" rtlCol="0">
            <a:spAutoFit/>
          </a:bodyPr>
          <a:lstStyle/>
          <a:p>
            <a:pPr algn="ctr"/>
            <a:r>
              <a:rPr lang="en-IE" sz="1400" b="1" dirty="0">
                <a:solidFill>
                  <a:schemeClr val="bg1">
                    <a:lumMod val="50000"/>
                  </a:schemeClr>
                </a:solidFill>
              </a:rPr>
              <a:t>Strategic Planning and Programming (EC)</a:t>
            </a:r>
          </a:p>
        </p:txBody>
      </p:sp>
      <p:sp>
        <p:nvSpPr>
          <p:cNvPr id="9" name="TextBox 9">
            <a:extLst>
              <a:ext uri="{FF2B5EF4-FFF2-40B4-BE49-F238E27FC236}">
                <a16:creationId xmlns:a16="http://schemas.microsoft.com/office/drawing/2014/main" id="{2BF0FB03-6FAE-41F4-92BB-B52126635CDE}"/>
              </a:ext>
            </a:extLst>
          </p:cNvPr>
          <p:cNvSpPr txBox="1"/>
          <p:nvPr/>
        </p:nvSpPr>
        <p:spPr>
          <a:xfrm>
            <a:off x="10884858" y="3594957"/>
            <a:ext cx="400110" cy="2982468"/>
          </a:xfrm>
          <a:prstGeom prst="rect">
            <a:avLst/>
          </a:prstGeom>
          <a:noFill/>
        </p:spPr>
        <p:txBody>
          <a:bodyPr vert="vert" wrap="square" rtlCol="0">
            <a:spAutoFit/>
          </a:bodyPr>
          <a:lstStyle/>
          <a:p>
            <a:pPr algn="ctr"/>
            <a:r>
              <a:rPr lang="en-IE" sz="1400" b="1" dirty="0">
                <a:solidFill>
                  <a:schemeClr val="bg1">
                    <a:lumMod val="50000"/>
                  </a:schemeClr>
                </a:solidFill>
              </a:rPr>
              <a:t>Application process (researchers)</a:t>
            </a:r>
          </a:p>
        </p:txBody>
      </p:sp>
    </p:spTree>
    <p:extLst>
      <p:ext uri="{BB962C8B-B14F-4D97-AF65-F5344CB8AC3E}">
        <p14:creationId xmlns:p14="http://schemas.microsoft.com/office/powerpoint/2010/main" val="6041797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a:extLst>
              <a:ext uri="{FF2B5EF4-FFF2-40B4-BE49-F238E27FC236}">
                <a16:creationId xmlns:a16="http://schemas.microsoft.com/office/drawing/2014/main" id="{593A7A75-4159-45E9-B216-8851D493E708}"/>
              </a:ext>
            </a:extLst>
          </p:cNvPr>
          <p:cNvSpPr/>
          <p:nvPr/>
        </p:nvSpPr>
        <p:spPr>
          <a:xfrm>
            <a:off x="696675" y="2579114"/>
            <a:ext cx="3960440" cy="2354581"/>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lvl="2" indent="-285750">
              <a:lnSpc>
                <a:spcPct val="150000"/>
              </a:lnSpc>
              <a:buFont typeface="Arial" panose="020B0604020202020204" pitchFamily="34" charset="0"/>
              <a:buChar char="•"/>
            </a:pPr>
            <a:r>
              <a:rPr lang="es-ES" b="1" dirty="0">
                <a:solidFill>
                  <a:srgbClr val="02CC9C"/>
                </a:solidFill>
                <a:latin typeface="Arial" pitchFamily="34" charset="0"/>
                <a:cs typeface="Arial" pitchFamily="34" charset="0"/>
              </a:rPr>
              <a:t>1.1</a:t>
            </a:r>
            <a:r>
              <a:rPr lang="es-ES" dirty="0">
                <a:solidFill>
                  <a:srgbClr val="02CC9C"/>
                </a:solidFill>
                <a:latin typeface="Arial" pitchFamily="34" charset="0"/>
                <a:cs typeface="Arial" pitchFamily="34" charset="0"/>
              </a:rPr>
              <a:t> </a:t>
            </a:r>
            <a:r>
              <a:rPr lang="es-ES" dirty="0">
                <a:solidFill>
                  <a:srgbClr val="002060"/>
                </a:solidFill>
                <a:latin typeface="Arial" pitchFamily="34" charset="0"/>
                <a:cs typeface="Arial" pitchFamily="34" charset="0"/>
              </a:rPr>
              <a:t>Objetivos y ambición</a:t>
            </a:r>
          </a:p>
          <a:p>
            <a:pPr marL="742950" lvl="2" indent="-285750">
              <a:lnSpc>
                <a:spcPct val="150000"/>
              </a:lnSpc>
              <a:buFont typeface="Arial" panose="020B0604020202020204" pitchFamily="34" charset="0"/>
              <a:buChar char="•"/>
            </a:pPr>
            <a:r>
              <a:rPr lang="es-ES" b="1" dirty="0">
                <a:solidFill>
                  <a:srgbClr val="02CC9C"/>
                </a:solidFill>
                <a:latin typeface="Arial" pitchFamily="34" charset="0"/>
                <a:cs typeface="Arial" pitchFamily="34" charset="0"/>
              </a:rPr>
              <a:t>1.2</a:t>
            </a:r>
            <a:r>
              <a:rPr lang="es-ES" dirty="0">
                <a:solidFill>
                  <a:srgbClr val="002060"/>
                </a:solidFill>
                <a:latin typeface="Arial" pitchFamily="34" charset="0"/>
                <a:cs typeface="Arial" pitchFamily="34" charset="0"/>
              </a:rPr>
              <a:t> Metodología</a:t>
            </a:r>
          </a:p>
          <a:p>
            <a:pPr marL="742950" lvl="2" indent="-285750">
              <a:lnSpc>
                <a:spcPct val="150000"/>
              </a:lnSpc>
              <a:buFont typeface="Arial" panose="020B0604020202020204" pitchFamily="34" charset="0"/>
              <a:buChar char="•"/>
            </a:pPr>
            <a:r>
              <a:rPr lang="es-ES" b="1" dirty="0">
                <a:solidFill>
                  <a:srgbClr val="02CC9C"/>
                </a:solidFill>
                <a:latin typeface="Arial" pitchFamily="34" charset="0"/>
                <a:cs typeface="Arial" pitchFamily="34" charset="0"/>
              </a:rPr>
              <a:t>1.3</a:t>
            </a:r>
            <a:r>
              <a:rPr lang="es-ES" dirty="0">
                <a:solidFill>
                  <a:srgbClr val="002060"/>
                </a:solidFill>
                <a:latin typeface="Arial" pitchFamily="34" charset="0"/>
                <a:cs typeface="Arial" pitchFamily="34" charset="0"/>
              </a:rPr>
              <a:t> Calidad del programa de formación</a:t>
            </a:r>
          </a:p>
          <a:p>
            <a:pPr marL="742950" lvl="2" indent="-285750">
              <a:lnSpc>
                <a:spcPct val="150000"/>
              </a:lnSpc>
              <a:buFont typeface="Arial" panose="020B0604020202020204" pitchFamily="34" charset="0"/>
              <a:buChar char="•"/>
            </a:pPr>
            <a:r>
              <a:rPr lang="es-ES" b="1" dirty="0">
                <a:solidFill>
                  <a:srgbClr val="02CC9C"/>
                </a:solidFill>
                <a:latin typeface="Arial" pitchFamily="34" charset="0"/>
                <a:cs typeface="Arial" pitchFamily="34" charset="0"/>
              </a:rPr>
              <a:t>1.4</a:t>
            </a:r>
            <a:r>
              <a:rPr lang="es-ES" dirty="0">
                <a:solidFill>
                  <a:srgbClr val="002060"/>
                </a:solidFill>
                <a:latin typeface="Arial" pitchFamily="34" charset="0"/>
                <a:cs typeface="Arial" pitchFamily="34" charset="0"/>
              </a:rPr>
              <a:t> Calidad de la supervisión</a:t>
            </a:r>
          </a:p>
        </p:txBody>
      </p:sp>
      <p:sp>
        <p:nvSpPr>
          <p:cNvPr id="2" name="Título 1">
            <a:extLst>
              <a:ext uri="{FF2B5EF4-FFF2-40B4-BE49-F238E27FC236}">
                <a16:creationId xmlns:a16="http://schemas.microsoft.com/office/drawing/2014/main" id="{71561E1E-7E49-4885-BB54-05A6A33C8263}"/>
              </a:ext>
            </a:extLst>
          </p:cNvPr>
          <p:cNvSpPr>
            <a:spLocks noGrp="1"/>
          </p:cNvSpPr>
          <p:nvPr>
            <p:ph type="title"/>
          </p:nvPr>
        </p:nvSpPr>
        <p:spPr/>
        <p:txBody>
          <a:bodyPr/>
          <a:lstStyle/>
          <a:p>
            <a:r>
              <a:rPr lang="es-ES" dirty="0"/>
              <a:t>EXCELENCIA</a:t>
            </a:r>
          </a:p>
        </p:txBody>
      </p:sp>
      <p:sp>
        <p:nvSpPr>
          <p:cNvPr id="3" name="Marcador de número de diapositiva 2">
            <a:extLst>
              <a:ext uri="{FF2B5EF4-FFF2-40B4-BE49-F238E27FC236}">
                <a16:creationId xmlns:a16="http://schemas.microsoft.com/office/drawing/2014/main" id="{20E88958-EB85-4C04-A266-A50EE7FB6521}"/>
              </a:ext>
            </a:extLst>
          </p:cNvPr>
          <p:cNvSpPr>
            <a:spLocks noGrp="1"/>
          </p:cNvSpPr>
          <p:nvPr>
            <p:ph type="sldNum" sz="quarter" idx="4"/>
          </p:nvPr>
        </p:nvSpPr>
        <p:spPr/>
        <p:txBody>
          <a:bodyPr/>
          <a:lstStyle/>
          <a:p>
            <a:fld id="{F6F97755-CF1C-49EE-9832-9FD78690BC2A}" type="slidenum">
              <a:rPr lang="es-ES" smtClean="0"/>
              <a:pPr/>
              <a:t>27</a:t>
            </a:fld>
            <a:endParaRPr lang="es-ES" dirty="0"/>
          </a:p>
        </p:txBody>
      </p:sp>
      <p:sp>
        <p:nvSpPr>
          <p:cNvPr id="4" name="6 Rectángulo">
            <a:extLst>
              <a:ext uri="{FF2B5EF4-FFF2-40B4-BE49-F238E27FC236}">
                <a16:creationId xmlns:a16="http://schemas.microsoft.com/office/drawing/2014/main" id="{4E6F68ED-D9F7-4ADB-A618-DD5EA62CAA50}"/>
              </a:ext>
            </a:extLst>
          </p:cNvPr>
          <p:cNvSpPr/>
          <p:nvPr/>
        </p:nvSpPr>
        <p:spPr>
          <a:xfrm>
            <a:off x="696675" y="1133553"/>
            <a:ext cx="3960440" cy="319113"/>
          </a:xfrm>
          <a:prstGeom prst="rect">
            <a:avLst/>
          </a:prstGeom>
          <a:solidFill>
            <a:srgbClr val="002864"/>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b="1" dirty="0"/>
              <a:t>1. Excelencia</a:t>
            </a:r>
          </a:p>
        </p:txBody>
      </p:sp>
      <p:sp>
        <p:nvSpPr>
          <p:cNvPr id="6" name="Abrir llave 5">
            <a:extLst>
              <a:ext uri="{FF2B5EF4-FFF2-40B4-BE49-F238E27FC236}">
                <a16:creationId xmlns:a16="http://schemas.microsoft.com/office/drawing/2014/main" id="{137BD300-E610-49D5-8E4E-EF9492BBBDFB}"/>
              </a:ext>
            </a:extLst>
          </p:cNvPr>
          <p:cNvSpPr/>
          <p:nvPr/>
        </p:nvSpPr>
        <p:spPr>
          <a:xfrm>
            <a:off x="5090707" y="1640220"/>
            <a:ext cx="445356" cy="3970318"/>
          </a:xfrm>
          <a:prstGeom prst="leftBrace">
            <a:avLst>
              <a:gd name="adj1" fmla="val 22513"/>
              <a:gd name="adj2" fmla="val 50000"/>
            </a:avLst>
          </a:prstGeom>
          <a:ln w="28575">
            <a:solidFill>
              <a:srgbClr val="02CC9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b="1" dirty="0"/>
          </a:p>
        </p:txBody>
      </p:sp>
      <p:sp>
        <p:nvSpPr>
          <p:cNvPr id="7" name="CuadroTexto 6">
            <a:extLst>
              <a:ext uri="{FF2B5EF4-FFF2-40B4-BE49-F238E27FC236}">
                <a16:creationId xmlns:a16="http://schemas.microsoft.com/office/drawing/2014/main" id="{AF877ED5-8269-4932-A549-E61EC353B484}"/>
              </a:ext>
            </a:extLst>
          </p:cNvPr>
          <p:cNvSpPr txBox="1"/>
          <p:nvPr/>
        </p:nvSpPr>
        <p:spPr>
          <a:xfrm>
            <a:off x="5297727" y="1640220"/>
            <a:ext cx="6197600" cy="3970318"/>
          </a:xfrm>
          <a:prstGeom prst="rect">
            <a:avLst/>
          </a:prstGeom>
          <a:noFill/>
        </p:spPr>
        <p:txBody>
          <a:bodyPr wrap="square" rtlCol="0">
            <a:spAutoFit/>
          </a:bodyPr>
          <a:lstStyle/>
          <a:p>
            <a:pPr marL="285750" indent="-285750" algn="just">
              <a:buFont typeface="Arial" panose="020B0604020202020204" pitchFamily="34" charset="0"/>
              <a:buChar char="•"/>
            </a:pPr>
            <a:r>
              <a:rPr lang="es-ES" b="1" dirty="0">
                <a:solidFill>
                  <a:srgbClr val="002060"/>
                </a:solidFill>
              </a:rPr>
              <a:t>Metodología</a:t>
            </a:r>
            <a:r>
              <a:rPr lang="es-ES" dirty="0">
                <a:solidFill>
                  <a:srgbClr val="002060"/>
                </a:solidFill>
              </a:rPr>
              <a:t> en la que se sustenta el proyecto (conceptos, modelos, supuestos, etc.) y cómo permitirá alcanzar los objetivos del planteados. </a:t>
            </a:r>
          </a:p>
          <a:p>
            <a:pPr marL="285750" indent="-285750" algn="just">
              <a:buFont typeface="Arial" panose="020B0604020202020204" pitchFamily="34" charset="0"/>
              <a:buChar char="•"/>
            </a:pPr>
            <a:r>
              <a:rPr lang="es-ES" b="1" dirty="0">
                <a:solidFill>
                  <a:srgbClr val="002060"/>
                </a:solidFill>
              </a:rPr>
              <a:t>Bloques tecnológicos y casos de uso </a:t>
            </a:r>
            <a:r>
              <a:rPr lang="es-ES" dirty="0">
                <a:solidFill>
                  <a:srgbClr val="002060"/>
                </a:solidFill>
              </a:rPr>
              <a:t>o demostradores explicados</a:t>
            </a:r>
          </a:p>
          <a:p>
            <a:pPr marL="285750" indent="-285750" algn="just">
              <a:buFont typeface="Arial" panose="020B0604020202020204" pitchFamily="34" charset="0"/>
              <a:buChar char="•"/>
            </a:pPr>
            <a:r>
              <a:rPr lang="es-ES" b="1" dirty="0">
                <a:solidFill>
                  <a:srgbClr val="002060"/>
                </a:solidFill>
              </a:rPr>
              <a:t>Dimensión de género </a:t>
            </a:r>
            <a:r>
              <a:rPr lang="es-ES" dirty="0">
                <a:solidFill>
                  <a:srgbClr val="002060"/>
                </a:solidFill>
              </a:rPr>
              <a:t>durante el desarrollo del proyecto.</a:t>
            </a:r>
          </a:p>
          <a:p>
            <a:pPr marL="285750" indent="-285750" algn="just">
              <a:buFont typeface="Arial" panose="020B0604020202020204" pitchFamily="34" charset="0"/>
              <a:buChar char="•"/>
            </a:pPr>
            <a:r>
              <a:rPr lang="es-ES" dirty="0">
                <a:solidFill>
                  <a:srgbClr val="002060"/>
                </a:solidFill>
              </a:rPr>
              <a:t>Cómo se van a implementar las prácticas de </a:t>
            </a:r>
            <a:r>
              <a:rPr lang="es-ES" b="1" i="1" dirty="0">
                <a:solidFill>
                  <a:srgbClr val="002060"/>
                </a:solidFill>
              </a:rPr>
              <a:t>open </a:t>
            </a:r>
            <a:r>
              <a:rPr lang="es-ES" b="1" i="1" dirty="0" err="1">
                <a:solidFill>
                  <a:srgbClr val="002060"/>
                </a:solidFill>
              </a:rPr>
              <a:t>science</a:t>
            </a:r>
            <a:r>
              <a:rPr lang="es-ES" i="1" dirty="0">
                <a:solidFill>
                  <a:srgbClr val="002060"/>
                </a:solidFill>
              </a:rPr>
              <a:t> </a:t>
            </a:r>
          </a:p>
          <a:p>
            <a:pPr marL="285750" indent="-285750" algn="just">
              <a:buFont typeface="Arial" panose="020B0604020202020204" pitchFamily="34" charset="0"/>
              <a:buChar char="•"/>
            </a:pPr>
            <a:r>
              <a:rPr lang="es-ES" dirty="0">
                <a:solidFill>
                  <a:srgbClr val="002060"/>
                </a:solidFill>
              </a:rPr>
              <a:t>Cómo se van a gestionar los datos de la investigación (</a:t>
            </a:r>
            <a:r>
              <a:rPr lang="es-ES" b="1" i="1" dirty="0">
                <a:solidFill>
                  <a:srgbClr val="002060"/>
                </a:solidFill>
              </a:rPr>
              <a:t>Data Management Plan</a:t>
            </a:r>
            <a:r>
              <a:rPr lang="es-ES" i="1" dirty="0">
                <a:solidFill>
                  <a:srgbClr val="002060"/>
                </a:solidFill>
              </a:rPr>
              <a:t>). </a:t>
            </a:r>
            <a:endParaRPr lang="es-ES" dirty="0">
              <a:solidFill>
                <a:srgbClr val="002060"/>
              </a:solidFill>
            </a:endParaRPr>
          </a:p>
          <a:p>
            <a:pPr marL="285750" indent="-285750" algn="just">
              <a:buFont typeface="Arial" panose="020B0604020202020204" pitchFamily="34" charset="0"/>
              <a:buChar char="•"/>
            </a:pPr>
            <a:r>
              <a:rPr lang="es-ES" b="1" dirty="0">
                <a:solidFill>
                  <a:srgbClr val="002060"/>
                </a:solidFill>
              </a:rPr>
              <a:t>Interdisciplinariedad</a:t>
            </a:r>
          </a:p>
          <a:p>
            <a:pPr marL="285750" indent="-285750" algn="just">
              <a:buFont typeface="Arial" panose="020B0604020202020204" pitchFamily="34" charset="0"/>
              <a:buChar char="•"/>
            </a:pPr>
            <a:r>
              <a:rPr lang="es-ES" dirty="0">
                <a:solidFill>
                  <a:srgbClr val="002060"/>
                </a:solidFill>
              </a:rPr>
              <a:t>Integración de </a:t>
            </a:r>
            <a:r>
              <a:rPr lang="en-GB" b="1" i="1" dirty="0">
                <a:solidFill>
                  <a:srgbClr val="002060"/>
                </a:solidFill>
              </a:rPr>
              <a:t>Social Sciences and Humanities </a:t>
            </a:r>
            <a:r>
              <a:rPr lang="en-GB" dirty="0">
                <a:solidFill>
                  <a:srgbClr val="002060"/>
                </a:solidFill>
              </a:rPr>
              <a:t>(SSH</a:t>
            </a:r>
            <a:r>
              <a:rPr lang="es-ES" dirty="0">
                <a:solidFill>
                  <a:srgbClr val="002060"/>
                </a:solidFill>
              </a:rPr>
              <a:t>) cuando lo solicite el </a:t>
            </a:r>
            <a:r>
              <a:rPr lang="es-ES" dirty="0" err="1">
                <a:solidFill>
                  <a:srgbClr val="002060"/>
                </a:solidFill>
              </a:rPr>
              <a:t>topic</a:t>
            </a:r>
            <a:endParaRPr lang="es-ES" dirty="0">
              <a:solidFill>
                <a:srgbClr val="002060"/>
              </a:solidFill>
            </a:endParaRPr>
          </a:p>
        </p:txBody>
      </p:sp>
      <p:sp>
        <p:nvSpPr>
          <p:cNvPr id="8" name="Flecha: hacia la izquierda 7">
            <a:extLst>
              <a:ext uri="{FF2B5EF4-FFF2-40B4-BE49-F238E27FC236}">
                <a16:creationId xmlns:a16="http://schemas.microsoft.com/office/drawing/2014/main" id="{48B5C242-9C0C-44AD-A8E1-1592EC678041}"/>
              </a:ext>
            </a:extLst>
          </p:cNvPr>
          <p:cNvSpPr/>
          <p:nvPr/>
        </p:nvSpPr>
        <p:spPr>
          <a:xfrm>
            <a:off x="3335455" y="3210511"/>
            <a:ext cx="1528678" cy="319113"/>
          </a:xfrm>
          <a:prstGeom prst="leftArrow">
            <a:avLst/>
          </a:prstGeom>
          <a:solidFill>
            <a:srgbClr val="02CC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2960576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AA1BEA-8C2E-46CE-A52A-54B416F149DB}"/>
              </a:ext>
            </a:extLst>
          </p:cNvPr>
          <p:cNvSpPr>
            <a:spLocks noGrp="1"/>
          </p:cNvSpPr>
          <p:nvPr>
            <p:ph type="title"/>
          </p:nvPr>
        </p:nvSpPr>
        <p:spPr/>
        <p:txBody>
          <a:bodyPr/>
          <a:lstStyle/>
          <a:p>
            <a:r>
              <a:rPr lang="es-ES" i="1" dirty="0"/>
              <a:t>OPEN SCIENCE </a:t>
            </a:r>
            <a:r>
              <a:rPr lang="es-ES" dirty="0"/>
              <a:t>A LO LARGO DEL PROGRAMA DE TRABAJO</a:t>
            </a:r>
          </a:p>
        </p:txBody>
      </p:sp>
      <p:sp>
        <p:nvSpPr>
          <p:cNvPr id="3" name="Marcador de número de diapositiva 2">
            <a:extLst>
              <a:ext uri="{FF2B5EF4-FFF2-40B4-BE49-F238E27FC236}">
                <a16:creationId xmlns:a16="http://schemas.microsoft.com/office/drawing/2014/main" id="{56E280A1-A46E-47C2-A069-73B6862BE27E}"/>
              </a:ext>
            </a:extLst>
          </p:cNvPr>
          <p:cNvSpPr>
            <a:spLocks noGrp="1"/>
          </p:cNvSpPr>
          <p:nvPr>
            <p:ph type="sldNum" sz="quarter" idx="4"/>
          </p:nvPr>
        </p:nvSpPr>
        <p:spPr/>
        <p:txBody>
          <a:bodyPr/>
          <a:lstStyle/>
          <a:p>
            <a:fld id="{F6F97755-CF1C-49EE-9832-9FD78690BC2A}" type="slidenum">
              <a:rPr lang="es-ES" smtClean="0"/>
              <a:pPr/>
              <a:t>28</a:t>
            </a:fld>
            <a:endParaRPr lang="es-ES" dirty="0"/>
          </a:p>
        </p:txBody>
      </p:sp>
      <p:sp>
        <p:nvSpPr>
          <p:cNvPr id="4" name="Text Placeholder 2">
            <a:extLst>
              <a:ext uri="{FF2B5EF4-FFF2-40B4-BE49-F238E27FC236}">
                <a16:creationId xmlns:a16="http://schemas.microsoft.com/office/drawing/2014/main" id="{EE53C962-9EA9-41A6-8C5C-A04A2B660A68}"/>
              </a:ext>
            </a:extLst>
          </p:cNvPr>
          <p:cNvSpPr txBox="1">
            <a:spLocks/>
          </p:cNvSpPr>
          <p:nvPr/>
        </p:nvSpPr>
        <p:spPr>
          <a:xfrm>
            <a:off x="720741" y="1028534"/>
            <a:ext cx="10515600" cy="1224000"/>
          </a:xfrm>
          <a:prstGeom prst="rect">
            <a:avLst/>
          </a:prstGeom>
          <a:ln w="28575">
            <a:solidFill>
              <a:schemeClr val="accent4"/>
            </a:solidFill>
            <a:prstDash val="sysDot"/>
          </a:ln>
        </p:spPr>
        <p:txBody>
          <a:bodyPr vert="horz" lIns="91440" tIns="144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39963" algn="just">
              <a:spcAft>
                <a:spcPts val="1200"/>
              </a:spcAft>
              <a:buClr>
                <a:schemeClr val="tx1"/>
              </a:buClr>
            </a:pPr>
            <a:r>
              <a:rPr lang="es-ES" sz="1800" dirty="0">
                <a:solidFill>
                  <a:srgbClr val="002060"/>
                </a:solidFill>
              </a:rPr>
              <a:t>El concepto de </a:t>
            </a:r>
            <a:r>
              <a:rPr lang="es-ES" sz="1800" i="1" dirty="0">
                <a:solidFill>
                  <a:srgbClr val="002060"/>
                </a:solidFill>
              </a:rPr>
              <a:t>open science </a:t>
            </a:r>
            <a:r>
              <a:rPr lang="es-ES" sz="1800" dirty="0">
                <a:solidFill>
                  <a:srgbClr val="002060"/>
                </a:solidFill>
              </a:rPr>
              <a:t>se basa en el trabajo cooperativo abierto y el intercambio sistemático de conocimientos y herramientas en la fase más temprana y amplia posible del proceso. </a:t>
            </a:r>
            <a:endParaRPr lang="en-GB" sz="1800" dirty="0">
              <a:solidFill>
                <a:srgbClr val="002060"/>
              </a:solidFill>
            </a:endParaRPr>
          </a:p>
        </p:txBody>
      </p:sp>
      <p:sp>
        <p:nvSpPr>
          <p:cNvPr id="5" name="TextBox 4">
            <a:extLst>
              <a:ext uri="{FF2B5EF4-FFF2-40B4-BE49-F238E27FC236}">
                <a16:creationId xmlns:a16="http://schemas.microsoft.com/office/drawing/2014/main" id="{2F90F177-37D7-4DF8-84FB-C9DE62C80081}"/>
              </a:ext>
            </a:extLst>
          </p:cNvPr>
          <p:cNvSpPr txBox="1"/>
          <p:nvPr/>
        </p:nvSpPr>
        <p:spPr>
          <a:xfrm>
            <a:off x="774696" y="2510969"/>
            <a:ext cx="10515600" cy="1756992"/>
          </a:xfrm>
          <a:prstGeom prst="rect">
            <a:avLst/>
          </a:prstGeom>
          <a:solidFill>
            <a:srgbClr val="02CC9C"/>
          </a:solidFill>
          <a:ln>
            <a:noFill/>
          </a:ln>
        </p:spPr>
        <p:txBody>
          <a:bodyPr wrap="square" lIns="108000" tIns="108000" rIns="108000" bIns="108000" rtlCol="0">
            <a:spAutoFit/>
          </a:bodyPr>
          <a:lstStyle/>
          <a:p>
            <a:pPr algn="just">
              <a:spcAft>
                <a:spcPts val="1200"/>
              </a:spcAft>
              <a:buClr>
                <a:srgbClr val="FBC400"/>
              </a:buClr>
            </a:pPr>
            <a:r>
              <a:rPr lang="es-ES" b="1" kern="0" spc="-30" dirty="0">
                <a:solidFill>
                  <a:srgbClr val="002060"/>
                </a:solidFill>
                <a:cs typeface="Arial" panose="020B0604020202020204" pitchFamily="34" charset="0"/>
              </a:rPr>
              <a:t>Acceso abierto inmediato obligatorio a las publicaciones: </a:t>
            </a:r>
            <a:r>
              <a:rPr lang="es-ES" kern="0" spc="-30" dirty="0">
                <a:solidFill>
                  <a:srgbClr val="002060"/>
                </a:solidFill>
                <a:cs typeface="Arial" panose="020B0604020202020204" pitchFamily="34" charset="0"/>
              </a:rPr>
              <a:t>los beneficiarios deben conservar suficientes DPI (</a:t>
            </a:r>
            <a:r>
              <a:rPr lang="es-ES" i="1" kern="0" spc="-30" dirty="0">
                <a:solidFill>
                  <a:srgbClr val="002060"/>
                </a:solidFill>
                <a:cs typeface="Arial" panose="020B0604020202020204" pitchFamily="34" charset="0"/>
              </a:rPr>
              <a:t>data </a:t>
            </a:r>
            <a:r>
              <a:rPr lang="es-ES" i="1" kern="0" spc="-30" dirty="0" err="1">
                <a:solidFill>
                  <a:srgbClr val="002060"/>
                </a:solidFill>
                <a:cs typeface="Arial" panose="020B0604020202020204" pitchFamily="34" charset="0"/>
              </a:rPr>
              <a:t>posting</a:t>
            </a:r>
            <a:r>
              <a:rPr lang="es-ES" i="1" kern="0" spc="-30" dirty="0">
                <a:solidFill>
                  <a:srgbClr val="002060"/>
                </a:solidFill>
                <a:cs typeface="Arial" panose="020B0604020202020204" pitchFamily="34" charset="0"/>
              </a:rPr>
              <a:t> and </a:t>
            </a:r>
            <a:r>
              <a:rPr lang="es-ES" i="1" kern="0" spc="-30" dirty="0" err="1">
                <a:solidFill>
                  <a:srgbClr val="002060"/>
                </a:solidFill>
                <a:cs typeface="Arial" panose="020B0604020202020204" pitchFamily="34" charset="0"/>
              </a:rPr>
              <a:t>impact</a:t>
            </a:r>
            <a:r>
              <a:rPr lang="es-ES" kern="0" spc="-30" dirty="0">
                <a:solidFill>
                  <a:srgbClr val="002060"/>
                </a:solidFill>
                <a:cs typeface="Arial" panose="020B0604020202020204" pitchFamily="34" charset="0"/>
              </a:rPr>
              <a:t>) para cumplir con los requisitos de acceso abierto; </a:t>
            </a:r>
          </a:p>
          <a:p>
            <a:pPr algn="just">
              <a:spcAft>
                <a:spcPts val="1200"/>
              </a:spcAft>
              <a:buClr>
                <a:srgbClr val="FBC400"/>
              </a:buClr>
            </a:pPr>
            <a:r>
              <a:rPr lang="es-ES" b="1" dirty="0">
                <a:solidFill>
                  <a:srgbClr val="002060"/>
                </a:solidFill>
                <a:cs typeface="Arial" panose="020B0604020202020204" pitchFamily="34" charset="0"/>
              </a:rPr>
              <a:t>Compartir datos "tan abiertos como sea posible, tan cerrados como sea necesario": </a:t>
            </a:r>
            <a:r>
              <a:rPr lang="es-ES" dirty="0">
                <a:solidFill>
                  <a:srgbClr val="002060"/>
                </a:solidFill>
                <a:cs typeface="Arial" panose="020B0604020202020204" pitchFamily="34" charset="0"/>
              </a:rPr>
              <a:t>plan obligatorio de gestión de datos para la investigación FAIR (localizables, accesibles, interoperables, reutilizables)</a:t>
            </a:r>
            <a:endParaRPr lang="de-DE" dirty="0">
              <a:solidFill>
                <a:srgbClr val="002060"/>
              </a:solidFill>
              <a:cs typeface="Arial" panose="020B0604020202020204" pitchFamily="34" charset="0"/>
            </a:endParaRPr>
          </a:p>
        </p:txBody>
      </p:sp>
      <p:sp>
        <p:nvSpPr>
          <p:cNvPr id="6" name="Pentagon 11">
            <a:extLst>
              <a:ext uri="{FF2B5EF4-FFF2-40B4-BE49-F238E27FC236}">
                <a16:creationId xmlns:a16="http://schemas.microsoft.com/office/drawing/2014/main" id="{6B2A4AE6-928E-44F6-8905-A83EA66EE255}"/>
              </a:ext>
            </a:extLst>
          </p:cNvPr>
          <p:cNvSpPr/>
          <p:nvPr/>
        </p:nvSpPr>
        <p:spPr bwMode="auto">
          <a:xfrm>
            <a:off x="955659" y="1177970"/>
            <a:ext cx="1925205" cy="920962"/>
          </a:xfrm>
          <a:prstGeom prst="homePlate">
            <a:avLst/>
          </a:prstGeom>
          <a:solidFill>
            <a:srgbClr val="02CC9C"/>
          </a:solidFill>
          <a:ln>
            <a:noFill/>
          </a:ln>
          <a:effectLst/>
        </p:spPr>
        <p:txBody>
          <a:bodyPr vert="horz" wrap="square" lIns="180000" tIns="45720" rIns="91440" bIns="45720" numCol="1" rtlCol="0" anchor="ctr" anchorCtr="0" compatLnSpc="1">
            <a:prstTxWarp prst="textNoShape">
              <a:avLst/>
            </a:prstTxWarp>
          </a:bodyPr>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pPr marL="3175"/>
            <a:r>
              <a:rPr lang="fr-BE" sz="2000" b="1" i="1" dirty="0">
                <a:solidFill>
                  <a:srgbClr val="002060"/>
                </a:solidFill>
                <a:latin typeface="+mj-lt"/>
                <a:ea typeface="Verdana" panose="020B0604030504040204" pitchFamily="34" charset="0"/>
                <a:cs typeface="Verdana" panose="020B0604030504040204" pitchFamily="34" charset="0"/>
              </a:rPr>
              <a:t>Open </a:t>
            </a:r>
            <a:br>
              <a:rPr lang="fr-BE" sz="2000" b="1" i="1" dirty="0">
                <a:solidFill>
                  <a:srgbClr val="002060"/>
                </a:solidFill>
                <a:latin typeface="+mj-lt"/>
                <a:ea typeface="Verdana" panose="020B0604030504040204" pitchFamily="34" charset="0"/>
                <a:cs typeface="Verdana" panose="020B0604030504040204" pitchFamily="34" charset="0"/>
              </a:rPr>
            </a:br>
            <a:r>
              <a:rPr lang="fr-BE" sz="2000" b="1" i="1" dirty="0">
                <a:solidFill>
                  <a:srgbClr val="002060"/>
                </a:solidFill>
                <a:latin typeface="+mj-lt"/>
                <a:ea typeface="Verdana" panose="020B0604030504040204" pitchFamily="34" charset="0"/>
                <a:cs typeface="Verdana" panose="020B0604030504040204" pitchFamily="34" charset="0"/>
              </a:rPr>
              <a:t>Science</a:t>
            </a:r>
            <a:endParaRPr lang="en-GB" sz="2000" b="1" i="1" dirty="0">
              <a:solidFill>
                <a:srgbClr val="002060"/>
              </a:solidFill>
              <a:latin typeface="+mj-lt"/>
              <a:ea typeface="Verdana" panose="020B0604030504040204" pitchFamily="34" charset="0"/>
              <a:cs typeface="Verdana" panose="020B0604030504040204" pitchFamily="34" charset="0"/>
            </a:endParaRPr>
          </a:p>
        </p:txBody>
      </p:sp>
      <p:sp>
        <p:nvSpPr>
          <p:cNvPr id="7" name="Text Placeholder 2">
            <a:extLst>
              <a:ext uri="{FF2B5EF4-FFF2-40B4-BE49-F238E27FC236}">
                <a16:creationId xmlns:a16="http://schemas.microsoft.com/office/drawing/2014/main" id="{7DAADF2E-4382-441D-9FE8-540317E2964F}"/>
              </a:ext>
            </a:extLst>
          </p:cNvPr>
          <p:cNvSpPr txBox="1">
            <a:spLocks/>
          </p:cNvSpPr>
          <p:nvPr/>
        </p:nvSpPr>
        <p:spPr>
          <a:xfrm>
            <a:off x="774696" y="4270906"/>
            <a:ext cx="10515600" cy="2174474"/>
          </a:xfrm>
          <a:prstGeom prst="rect">
            <a:avLst/>
          </a:prstGeom>
          <a:ln w="12700">
            <a:noFill/>
          </a:ln>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Clr>
                <a:schemeClr val="accent2"/>
              </a:buClr>
              <a:buFont typeface="Arial" panose="020B0604020202020204" pitchFamily="34" charset="0"/>
              <a:buChar char="●"/>
            </a:pPr>
            <a:r>
              <a:rPr lang="es-ES" sz="1800" b="0" dirty="0">
                <a:solidFill>
                  <a:srgbClr val="002060"/>
                </a:solidFill>
                <a:cs typeface="Arial" panose="020B0604020202020204" pitchFamily="34" charset="0"/>
              </a:rPr>
              <a:t>Los programas de trabajo pueden incentivar u obligar a adherirse a prácticas de ciencia abierta, como la participación de los ciudadanos, o a utilizar la </a:t>
            </a:r>
            <a:r>
              <a:rPr lang="es-ES" sz="1800" dirty="0">
                <a:solidFill>
                  <a:srgbClr val="002060"/>
                </a:solidFill>
                <a:cs typeface="Arial" panose="020B0604020202020204" pitchFamily="34" charset="0"/>
              </a:rPr>
              <a:t>Nube Europea de Ciencia Abierta.</a:t>
            </a:r>
          </a:p>
          <a:p>
            <a:pPr marL="342900" indent="-342900">
              <a:buClr>
                <a:schemeClr val="accent2"/>
              </a:buClr>
              <a:buFont typeface="Arial" panose="020B0604020202020204" pitchFamily="34" charset="0"/>
              <a:buChar char="●"/>
            </a:pPr>
            <a:r>
              <a:rPr lang="es-ES" sz="1800" b="0" dirty="0">
                <a:solidFill>
                  <a:srgbClr val="002060"/>
                </a:solidFill>
                <a:cs typeface="Arial" panose="020B0604020202020204" pitchFamily="34" charset="0"/>
              </a:rPr>
              <a:t>Se valorará positivamente la calidad de la experiencia. previa de los participantes en prácticas de ciencia abierta.</a:t>
            </a:r>
          </a:p>
          <a:p>
            <a:pPr marL="342900" indent="-342900">
              <a:buClr>
                <a:schemeClr val="accent2"/>
              </a:buClr>
              <a:buFont typeface="Arial" panose="020B0604020202020204" pitchFamily="34" charset="0"/>
              <a:buChar char="●"/>
            </a:pPr>
            <a:r>
              <a:rPr lang="es-ES" sz="1800" b="0" dirty="0">
                <a:solidFill>
                  <a:srgbClr val="002060"/>
                </a:solidFill>
                <a:cs typeface="Arial" panose="020B0604020202020204" pitchFamily="34" charset="0"/>
              </a:rPr>
              <a:t>Apoyo dedicado a las acciones políticas de ciencia abierta.</a:t>
            </a:r>
          </a:p>
          <a:p>
            <a:pPr marL="342900" indent="-342900">
              <a:buClr>
                <a:schemeClr val="accent2"/>
              </a:buClr>
              <a:buFont typeface="Arial" panose="020B0604020202020204" pitchFamily="34" charset="0"/>
              <a:buChar char="●"/>
            </a:pPr>
            <a:r>
              <a:rPr lang="es-ES" sz="1800" b="0" dirty="0">
                <a:solidFill>
                  <a:srgbClr val="002060"/>
                </a:solidFill>
                <a:cs typeface="Arial" panose="020B0604020202020204" pitchFamily="34" charset="0"/>
              </a:rPr>
              <a:t>Plataforma de publicación de </a:t>
            </a:r>
            <a:r>
              <a:rPr lang="es-ES" sz="1800" dirty="0">
                <a:solidFill>
                  <a:srgbClr val="002060"/>
                </a:solidFill>
                <a:cs typeface="Arial" panose="020B0604020202020204" pitchFamily="34" charset="0"/>
              </a:rPr>
              <a:t>Open Research Europe</a:t>
            </a:r>
            <a:endParaRPr lang="en-GB" sz="1800" dirty="0">
              <a:solidFill>
                <a:srgbClr val="002060"/>
              </a:solidFill>
            </a:endParaRPr>
          </a:p>
        </p:txBody>
      </p:sp>
    </p:spTree>
    <p:extLst>
      <p:ext uri="{BB962C8B-B14F-4D97-AF65-F5344CB8AC3E}">
        <p14:creationId xmlns:p14="http://schemas.microsoft.com/office/powerpoint/2010/main" val="1064541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AA1BEA-8C2E-46CE-A52A-54B416F149DB}"/>
              </a:ext>
            </a:extLst>
          </p:cNvPr>
          <p:cNvSpPr>
            <a:spLocks noGrp="1"/>
          </p:cNvSpPr>
          <p:nvPr>
            <p:ph type="title"/>
          </p:nvPr>
        </p:nvSpPr>
        <p:spPr/>
        <p:txBody>
          <a:bodyPr/>
          <a:lstStyle/>
          <a:p>
            <a:r>
              <a:rPr lang="es-ES" dirty="0"/>
              <a:t>DIMENSIÓN DE GÉNERO EN EL CONTENIDO DE I+D</a:t>
            </a:r>
          </a:p>
        </p:txBody>
      </p:sp>
      <p:sp>
        <p:nvSpPr>
          <p:cNvPr id="3" name="Marcador de número de diapositiva 2">
            <a:extLst>
              <a:ext uri="{FF2B5EF4-FFF2-40B4-BE49-F238E27FC236}">
                <a16:creationId xmlns:a16="http://schemas.microsoft.com/office/drawing/2014/main" id="{56E280A1-A46E-47C2-A069-73B6862BE27E}"/>
              </a:ext>
            </a:extLst>
          </p:cNvPr>
          <p:cNvSpPr>
            <a:spLocks noGrp="1"/>
          </p:cNvSpPr>
          <p:nvPr>
            <p:ph type="sldNum" sz="quarter" idx="4"/>
          </p:nvPr>
        </p:nvSpPr>
        <p:spPr/>
        <p:txBody>
          <a:bodyPr/>
          <a:lstStyle/>
          <a:p>
            <a:fld id="{F6F97755-CF1C-49EE-9832-9FD78690BC2A}" type="slidenum">
              <a:rPr lang="es-ES" smtClean="0"/>
              <a:pPr/>
              <a:t>29</a:t>
            </a:fld>
            <a:endParaRPr lang="es-ES" dirty="0"/>
          </a:p>
        </p:txBody>
      </p:sp>
      <p:sp>
        <p:nvSpPr>
          <p:cNvPr id="4" name="Text Placeholder 2">
            <a:extLst>
              <a:ext uri="{FF2B5EF4-FFF2-40B4-BE49-F238E27FC236}">
                <a16:creationId xmlns:a16="http://schemas.microsoft.com/office/drawing/2014/main" id="{EE53C962-9EA9-41A6-8C5C-A04A2B660A68}"/>
              </a:ext>
            </a:extLst>
          </p:cNvPr>
          <p:cNvSpPr txBox="1">
            <a:spLocks/>
          </p:cNvSpPr>
          <p:nvPr/>
        </p:nvSpPr>
        <p:spPr>
          <a:xfrm>
            <a:off x="774696" y="1028534"/>
            <a:ext cx="10515600" cy="1224000"/>
          </a:xfrm>
          <a:prstGeom prst="rect">
            <a:avLst/>
          </a:prstGeom>
          <a:ln w="28575">
            <a:solidFill>
              <a:schemeClr val="accent4"/>
            </a:solidFill>
            <a:prstDash val="sysDot"/>
          </a:ln>
        </p:spPr>
        <p:txBody>
          <a:bodyPr vert="horz" lIns="91440" tIns="144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39963" algn="just">
              <a:spcAft>
                <a:spcPts val="1200"/>
              </a:spcAft>
              <a:buClr>
                <a:schemeClr val="tx1"/>
              </a:buClr>
            </a:pPr>
            <a:r>
              <a:rPr lang="es-ES" sz="1800" dirty="0">
                <a:solidFill>
                  <a:srgbClr val="002060"/>
                </a:solidFill>
              </a:rPr>
              <a:t>Abordar la dimensión de género en la investigación y la innovación implica tener en cuenta el sexo y el género en todo el proceso de investigación e innovación.</a:t>
            </a:r>
            <a:endParaRPr lang="en-GB" sz="1800" dirty="0">
              <a:solidFill>
                <a:srgbClr val="002060"/>
              </a:solidFill>
            </a:endParaRPr>
          </a:p>
        </p:txBody>
      </p:sp>
      <p:sp>
        <p:nvSpPr>
          <p:cNvPr id="6" name="Pentagon 11">
            <a:extLst>
              <a:ext uri="{FF2B5EF4-FFF2-40B4-BE49-F238E27FC236}">
                <a16:creationId xmlns:a16="http://schemas.microsoft.com/office/drawing/2014/main" id="{6B2A4AE6-928E-44F6-8905-A83EA66EE255}"/>
              </a:ext>
            </a:extLst>
          </p:cNvPr>
          <p:cNvSpPr/>
          <p:nvPr/>
        </p:nvSpPr>
        <p:spPr bwMode="auto">
          <a:xfrm>
            <a:off x="955659" y="1177970"/>
            <a:ext cx="2026692" cy="920962"/>
          </a:xfrm>
          <a:prstGeom prst="homePlate">
            <a:avLst/>
          </a:prstGeom>
          <a:solidFill>
            <a:srgbClr val="02CC9C"/>
          </a:solidFill>
          <a:ln>
            <a:noFill/>
          </a:ln>
          <a:effectLst/>
        </p:spPr>
        <p:txBody>
          <a:bodyPr vert="horz" wrap="square" lIns="180000" tIns="45720" rIns="91440" bIns="45720" numCol="1" rtlCol="0" anchor="ctr" anchorCtr="0" compatLnSpc="1">
            <a:prstTxWarp prst="textNoShape">
              <a:avLst/>
            </a:prstTxWarp>
          </a:bodyPr>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pPr marL="3175"/>
            <a:r>
              <a:rPr lang="es-ES" sz="2000" b="1" i="1" dirty="0">
                <a:solidFill>
                  <a:srgbClr val="002060"/>
                </a:solidFill>
                <a:latin typeface="+mj-lt"/>
                <a:ea typeface="Verdana" panose="020B0604030504040204" pitchFamily="34" charset="0"/>
                <a:cs typeface="Verdana" panose="020B0604030504040204" pitchFamily="34" charset="0"/>
              </a:rPr>
              <a:t>Dimensión de Género</a:t>
            </a:r>
          </a:p>
        </p:txBody>
      </p:sp>
      <p:sp>
        <p:nvSpPr>
          <p:cNvPr id="7" name="Text Placeholder 2">
            <a:extLst>
              <a:ext uri="{FF2B5EF4-FFF2-40B4-BE49-F238E27FC236}">
                <a16:creationId xmlns:a16="http://schemas.microsoft.com/office/drawing/2014/main" id="{7DAADF2E-4382-441D-9FE8-540317E2964F}"/>
              </a:ext>
            </a:extLst>
          </p:cNvPr>
          <p:cNvSpPr txBox="1">
            <a:spLocks/>
          </p:cNvSpPr>
          <p:nvPr/>
        </p:nvSpPr>
        <p:spPr>
          <a:xfrm>
            <a:off x="696675" y="3271564"/>
            <a:ext cx="10515600" cy="1224000"/>
          </a:xfrm>
          <a:prstGeom prst="rect">
            <a:avLst/>
          </a:prstGeom>
          <a:ln w="12700">
            <a:noFill/>
          </a:ln>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just">
              <a:buClr>
                <a:schemeClr val="accent2"/>
              </a:buClr>
              <a:buFont typeface="Arial" panose="020B0604020202020204" pitchFamily="34" charset="0"/>
              <a:buChar char="•"/>
            </a:pPr>
            <a:r>
              <a:rPr lang="es-ES" sz="1600" b="0" dirty="0">
                <a:solidFill>
                  <a:srgbClr val="002060"/>
                </a:solidFill>
                <a:cs typeface="Arial" panose="020B0604020202020204" pitchFamily="34" charset="0"/>
              </a:rPr>
              <a:t>Plan de Igualdad de Género (aplicable a partir de 2022 para organismos </a:t>
            </a:r>
            <a:r>
              <a:rPr lang="es-ES" sz="1600" b="0" dirty="0" err="1">
                <a:solidFill>
                  <a:srgbClr val="002060"/>
                </a:solidFill>
                <a:cs typeface="Arial" panose="020B0604020202020204" pitchFamily="34" charset="0"/>
              </a:rPr>
              <a:t>públicos,organizaciones</a:t>
            </a:r>
            <a:r>
              <a:rPr lang="es-ES" sz="1600" b="0" dirty="0">
                <a:solidFill>
                  <a:srgbClr val="002060"/>
                </a:solidFill>
                <a:cs typeface="Arial" panose="020B0604020202020204" pitchFamily="34" charset="0"/>
              </a:rPr>
              <a:t> de investigación o instituciones de instituciones de educación superior).</a:t>
            </a:r>
          </a:p>
        </p:txBody>
      </p:sp>
      <p:sp>
        <p:nvSpPr>
          <p:cNvPr id="8" name="TextBox 4">
            <a:extLst>
              <a:ext uri="{FF2B5EF4-FFF2-40B4-BE49-F238E27FC236}">
                <a16:creationId xmlns:a16="http://schemas.microsoft.com/office/drawing/2014/main" id="{19CF7758-C9C4-40E8-AC44-38E63D59F168}"/>
              </a:ext>
            </a:extLst>
          </p:cNvPr>
          <p:cNvSpPr txBox="1"/>
          <p:nvPr/>
        </p:nvSpPr>
        <p:spPr>
          <a:xfrm>
            <a:off x="774696" y="2405324"/>
            <a:ext cx="10515600" cy="772107"/>
          </a:xfrm>
          <a:prstGeom prst="rect">
            <a:avLst/>
          </a:prstGeom>
          <a:solidFill>
            <a:srgbClr val="02CC9C"/>
          </a:solidFill>
          <a:ln>
            <a:noFill/>
          </a:ln>
        </p:spPr>
        <p:txBody>
          <a:bodyPr wrap="square" lIns="108000" tIns="108000" rIns="108000" bIns="108000" rtlCol="0">
            <a:spAutoFit/>
          </a:bodyPr>
          <a:lstStyle/>
          <a:p>
            <a:pPr algn="just">
              <a:spcAft>
                <a:spcPts val="1200"/>
              </a:spcAft>
              <a:buClr>
                <a:srgbClr val="FBC400"/>
              </a:buClr>
            </a:pPr>
            <a:r>
              <a:rPr lang="es-ES" kern="0" spc="-30" dirty="0">
                <a:solidFill>
                  <a:srgbClr val="002060"/>
                </a:solidFill>
                <a:cs typeface="Arial" panose="020B0604020202020204" pitchFamily="34" charset="0"/>
              </a:rPr>
              <a:t>La integración de la </a:t>
            </a:r>
            <a:r>
              <a:rPr lang="es-ES" b="1" kern="0" spc="-30" dirty="0">
                <a:solidFill>
                  <a:srgbClr val="002060"/>
                </a:solidFill>
                <a:cs typeface="Arial" panose="020B0604020202020204" pitchFamily="34" charset="0"/>
              </a:rPr>
              <a:t>dimensión de género </a:t>
            </a:r>
            <a:r>
              <a:rPr lang="es-ES" kern="0" spc="-30" dirty="0">
                <a:solidFill>
                  <a:srgbClr val="002060"/>
                </a:solidFill>
                <a:cs typeface="Arial" panose="020B0604020202020204" pitchFamily="34" charset="0"/>
              </a:rPr>
              <a:t>en el contenido de I+D es obligatoria, a menos que se mencione explícitamente en la descripción del tema</a:t>
            </a:r>
            <a:endParaRPr lang="de-DE" dirty="0">
              <a:solidFill>
                <a:srgbClr val="002060"/>
              </a:solidFill>
              <a:cs typeface="Arial" panose="020B0604020202020204" pitchFamily="34" charset="0"/>
            </a:endParaRPr>
          </a:p>
        </p:txBody>
      </p:sp>
      <p:sp>
        <p:nvSpPr>
          <p:cNvPr id="11" name="CuadroTexto 10">
            <a:extLst>
              <a:ext uri="{FF2B5EF4-FFF2-40B4-BE49-F238E27FC236}">
                <a16:creationId xmlns:a16="http://schemas.microsoft.com/office/drawing/2014/main" id="{2339A752-0D7D-46A0-9156-E6599C37D948}"/>
              </a:ext>
            </a:extLst>
          </p:cNvPr>
          <p:cNvSpPr txBox="1"/>
          <p:nvPr/>
        </p:nvSpPr>
        <p:spPr>
          <a:xfrm>
            <a:off x="774695" y="3988603"/>
            <a:ext cx="10515599" cy="1323439"/>
          </a:xfrm>
          <a:prstGeom prst="rect">
            <a:avLst/>
          </a:prstGeom>
          <a:noFill/>
        </p:spPr>
        <p:txBody>
          <a:bodyPr wrap="square" rtlCol="0">
            <a:spAutoFit/>
          </a:bodyPr>
          <a:lstStyle/>
          <a:p>
            <a:r>
              <a:rPr lang="es-ES" sz="1600" dirty="0">
                <a:solidFill>
                  <a:srgbClr val="002060"/>
                </a:solidFill>
              </a:rPr>
              <a:t>Algunos consejos: </a:t>
            </a:r>
          </a:p>
          <a:p>
            <a:r>
              <a:rPr lang="es-ES" sz="1600" dirty="0">
                <a:solidFill>
                  <a:srgbClr val="002060"/>
                </a:solidFill>
              </a:rPr>
              <a:t>❖ Utilizar </a:t>
            </a:r>
            <a:r>
              <a:rPr lang="es-ES" sz="1600" b="1" dirty="0">
                <a:solidFill>
                  <a:srgbClr val="002060"/>
                </a:solidFill>
              </a:rPr>
              <a:t>datos desagregados. </a:t>
            </a:r>
          </a:p>
          <a:p>
            <a:pPr algn="just"/>
            <a:r>
              <a:rPr lang="es-ES" sz="1600" dirty="0">
                <a:solidFill>
                  <a:srgbClr val="002060"/>
                </a:solidFill>
              </a:rPr>
              <a:t>❖ Utilizar </a:t>
            </a:r>
            <a:r>
              <a:rPr lang="es-ES" sz="1600" b="1" dirty="0">
                <a:solidFill>
                  <a:srgbClr val="002060"/>
                </a:solidFill>
              </a:rPr>
              <a:t>indicadores sensibles </a:t>
            </a:r>
            <a:r>
              <a:rPr lang="es-ES" sz="1600" dirty="0">
                <a:solidFill>
                  <a:srgbClr val="002060"/>
                </a:solidFill>
              </a:rPr>
              <a:t>al género para medición de impacto por separado cuando aplique. </a:t>
            </a:r>
          </a:p>
          <a:p>
            <a:pPr algn="just"/>
            <a:r>
              <a:rPr lang="es-ES" sz="1600" dirty="0">
                <a:solidFill>
                  <a:srgbClr val="002060"/>
                </a:solidFill>
              </a:rPr>
              <a:t>❖ Evaluar los </a:t>
            </a:r>
            <a:r>
              <a:rPr lang="es-ES" sz="1600" b="1" dirty="0">
                <a:solidFill>
                  <a:srgbClr val="002060"/>
                </a:solidFill>
              </a:rPr>
              <a:t>diseños con grupos separados </a:t>
            </a:r>
            <a:r>
              <a:rPr lang="es-ES" sz="1600" dirty="0">
                <a:solidFill>
                  <a:srgbClr val="002060"/>
                </a:solidFill>
              </a:rPr>
              <a:t>y poner atención en las </a:t>
            </a:r>
            <a:r>
              <a:rPr lang="es-ES" sz="1600" b="1" dirty="0">
                <a:solidFill>
                  <a:srgbClr val="002060"/>
                </a:solidFill>
              </a:rPr>
              <a:t>diferencias en la experiencia del usuario</a:t>
            </a:r>
            <a:r>
              <a:rPr lang="es-ES" sz="1600" dirty="0">
                <a:solidFill>
                  <a:srgbClr val="002060"/>
                </a:solidFill>
              </a:rPr>
              <a:t>.</a:t>
            </a:r>
          </a:p>
        </p:txBody>
      </p:sp>
    </p:spTree>
    <p:extLst>
      <p:ext uri="{BB962C8B-B14F-4D97-AF65-F5344CB8AC3E}">
        <p14:creationId xmlns:p14="http://schemas.microsoft.com/office/powerpoint/2010/main" val="1856137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96C09B-991D-462D-AF09-73F86D21B0AD}"/>
              </a:ext>
            </a:extLst>
          </p:cNvPr>
          <p:cNvSpPr>
            <a:spLocks noGrp="1"/>
          </p:cNvSpPr>
          <p:nvPr>
            <p:ph type="title"/>
          </p:nvPr>
        </p:nvSpPr>
        <p:spPr>
          <a:xfrm>
            <a:off x="696675" y="135621"/>
            <a:ext cx="10800000" cy="699404"/>
          </a:xfrm>
        </p:spPr>
        <p:txBody>
          <a:bodyPr/>
          <a:lstStyle/>
          <a:p>
            <a:r>
              <a:rPr lang="es-ES" dirty="0"/>
              <a:t>Proyectos del </a:t>
            </a:r>
            <a:r>
              <a:rPr lang="es-ES" dirty="0" err="1"/>
              <a:t>European</a:t>
            </a:r>
            <a:r>
              <a:rPr lang="es-ES" dirty="0"/>
              <a:t> </a:t>
            </a:r>
            <a:r>
              <a:rPr lang="es-ES" dirty="0" err="1"/>
              <a:t>Research</a:t>
            </a:r>
            <a:r>
              <a:rPr lang="es-ES" dirty="0"/>
              <a:t> Council (ERC) y </a:t>
            </a:r>
            <a:r>
              <a:rPr lang="es-ES" sz="2000" dirty="0"/>
              <a:t>Marie </a:t>
            </a:r>
            <a:r>
              <a:rPr lang="es-ES" sz="2000" dirty="0" err="1"/>
              <a:t>Skłodowska</a:t>
            </a:r>
            <a:r>
              <a:rPr lang="es-ES" sz="2000" dirty="0"/>
              <a:t>-Curie </a:t>
            </a:r>
            <a:r>
              <a:rPr lang="es-ES" sz="2000" dirty="0" err="1"/>
              <a:t>Actions</a:t>
            </a:r>
            <a:r>
              <a:rPr lang="es-ES" sz="2000" dirty="0"/>
              <a:t> (MSCA)</a:t>
            </a:r>
            <a:endParaRPr lang="es-ES" dirty="0"/>
          </a:p>
        </p:txBody>
      </p:sp>
      <p:pic>
        <p:nvPicPr>
          <p:cNvPr id="9" name="object 10">
            <a:extLst>
              <a:ext uri="{FF2B5EF4-FFF2-40B4-BE49-F238E27FC236}">
                <a16:creationId xmlns:a16="http://schemas.microsoft.com/office/drawing/2014/main" id="{1DA59383-7724-43C2-919E-398316388A38}"/>
              </a:ext>
            </a:extLst>
          </p:cNvPr>
          <p:cNvPicPr/>
          <p:nvPr/>
        </p:nvPicPr>
        <p:blipFill>
          <a:blip r:embed="rId2" cstate="print"/>
          <a:stretch>
            <a:fillRect/>
          </a:stretch>
        </p:blipFill>
        <p:spPr>
          <a:xfrm>
            <a:off x="2773990" y="1517848"/>
            <a:ext cx="8016038" cy="4368250"/>
          </a:xfrm>
          <a:prstGeom prst="rect">
            <a:avLst/>
          </a:prstGeom>
        </p:spPr>
      </p:pic>
      <p:sp>
        <p:nvSpPr>
          <p:cNvPr id="10" name="Marcador de número de diapositiva 2">
            <a:extLst>
              <a:ext uri="{FF2B5EF4-FFF2-40B4-BE49-F238E27FC236}">
                <a16:creationId xmlns:a16="http://schemas.microsoft.com/office/drawing/2014/main" id="{E5079263-1C30-47C1-A74F-3978C3B70B4B}"/>
              </a:ext>
            </a:extLst>
          </p:cNvPr>
          <p:cNvSpPr>
            <a:spLocks noGrp="1"/>
          </p:cNvSpPr>
          <p:nvPr>
            <p:ph type="sldNum" sz="quarter" idx="4"/>
          </p:nvPr>
        </p:nvSpPr>
        <p:spPr>
          <a:xfrm>
            <a:off x="774696" y="6231633"/>
            <a:ext cx="403229" cy="365125"/>
          </a:xfrm>
        </p:spPr>
        <p:txBody>
          <a:bodyPr/>
          <a:lstStyle/>
          <a:p>
            <a:fld id="{F6F97755-CF1C-49EE-9832-9FD78690BC2A}" type="slidenum">
              <a:rPr lang="es-ES" smtClean="0"/>
              <a:pPr/>
              <a:t>3</a:t>
            </a:fld>
            <a:endParaRPr lang="es-ES" dirty="0"/>
          </a:p>
        </p:txBody>
      </p:sp>
      <p:pic>
        <p:nvPicPr>
          <p:cNvPr id="4" name="Imagen 3">
            <a:extLst>
              <a:ext uri="{FF2B5EF4-FFF2-40B4-BE49-F238E27FC236}">
                <a16:creationId xmlns:a16="http://schemas.microsoft.com/office/drawing/2014/main" id="{815E5590-B366-82BC-A13D-1E09CAE2E42B}"/>
              </a:ext>
            </a:extLst>
          </p:cNvPr>
          <p:cNvPicPr>
            <a:picLocks noChangeAspect="1"/>
          </p:cNvPicPr>
          <p:nvPr/>
        </p:nvPicPr>
        <p:blipFill>
          <a:blip r:embed="rId3"/>
          <a:stretch>
            <a:fillRect/>
          </a:stretch>
        </p:blipFill>
        <p:spPr>
          <a:xfrm>
            <a:off x="827615" y="1517848"/>
            <a:ext cx="1270156" cy="1214202"/>
          </a:xfrm>
          <a:prstGeom prst="rect">
            <a:avLst/>
          </a:prstGeom>
        </p:spPr>
      </p:pic>
      <p:sp>
        <p:nvSpPr>
          <p:cNvPr id="5" name="Rectángulo 4">
            <a:extLst>
              <a:ext uri="{FF2B5EF4-FFF2-40B4-BE49-F238E27FC236}">
                <a16:creationId xmlns:a16="http://schemas.microsoft.com/office/drawing/2014/main" id="{EDCB0CDB-7A90-7F10-D22F-978B249EACC1}"/>
              </a:ext>
            </a:extLst>
          </p:cNvPr>
          <p:cNvSpPr/>
          <p:nvPr/>
        </p:nvSpPr>
        <p:spPr>
          <a:xfrm>
            <a:off x="2557670" y="1247644"/>
            <a:ext cx="2928730" cy="3456878"/>
          </a:xfrm>
          <a:prstGeom prst="rect">
            <a:avLst/>
          </a:prstGeom>
          <a:noFill/>
          <a:ln w="57150">
            <a:solidFill>
              <a:srgbClr val="02CC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1026" name="Picture 2" descr="MarieSkłodowskaCurie (@MSCActions) / Twitter">
            <a:extLst>
              <a:ext uri="{FF2B5EF4-FFF2-40B4-BE49-F238E27FC236}">
                <a16:creationId xmlns:a16="http://schemas.microsoft.com/office/drawing/2014/main" id="{E2D972A1-B171-F212-8B09-173E85B547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328" y="3276079"/>
            <a:ext cx="1428443" cy="1428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1263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a:extLst>
              <a:ext uri="{FF2B5EF4-FFF2-40B4-BE49-F238E27FC236}">
                <a16:creationId xmlns:a16="http://schemas.microsoft.com/office/drawing/2014/main" id="{593A7A75-4159-45E9-B216-8851D493E708}"/>
              </a:ext>
            </a:extLst>
          </p:cNvPr>
          <p:cNvSpPr/>
          <p:nvPr/>
        </p:nvSpPr>
        <p:spPr>
          <a:xfrm>
            <a:off x="696675" y="1786104"/>
            <a:ext cx="3960440" cy="3243095"/>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lvl="2" indent="-285750">
              <a:lnSpc>
                <a:spcPct val="150000"/>
              </a:lnSpc>
              <a:buFont typeface="Arial" panose="020B0604020202020204" pitchFamily="34" charset="0"/>
              <a:buChar char="•"/>
            </a:pPr>
            <a:r>
              <a:rPr lang="es-ES" b="1" dirty="0">
                <a:solidFill>
                  <a:srgbClr val="02CC9C"/>
                </a:solidFill>
                <a:latin typeface="Arial" pitchFamily="34" charset="0"/>
                <a:cs typeface="Arial" pitchFamily="34" charset="0"/>
              </a:rPr>
              <a:t>1.1</a:t>
            </a:r>
            <a:r>
              <a:rPr lang="es-ES" dirty="0">
                <a:solidFill>
                  <a:srgbClr val="02CC9C"/>
                </a:solidFill>
                <a:latin typeface="Arial" pitchFamily="34" charset="0"/>
                <a:cs typeface="Arial" pitchFamily="34" charset="0"/>
              </a:rPr>
              <a:t> </a:t>
            </a:r>
            <a:r>
              <a:rPr lang="es-ES" dirty="0">
                <a:solidFill>
                  <a:srgbClr val="002060"/>
                </a:solidFill>
                <a:latin typeface="Arial" pitchFamily="34" charset="0"/>
                <a:cs typeface="Arial" pitchFamily="34" charset="0"/>
              </a:rPr>
              <a:t>Objetivos y ambición</a:t>
            </a:r>
          </a:p>
          <a:p>
            <a:pPr marL="742950" lvl="2" indent="-285750">
              <a:lnSpc>
                <a:spcPct val="150000"/>
              </a:lnSpc>
              <a:buFont typeface="Arial" panose="020B0604020202020204" pitchFamily="34" charset="0"/>
              <a:buChar char="•"/>
            </a:pPr>
            <a:r>
              <a:rPr lang="es-ES" b="1" dirty="0">
                <a:solidFill>
                  <a:srgbClr val="02CC9C"/>
                </a:solidFill>
                <a:latin typeface="Arial" pitchFamily="34" charset="0"/>
                <a:cs typeface="Arial" pitchFamily="34" charset="0"/>
              </a:rPr>
              <a:t>1.2</a:t>
            </a:r>
            <a:r>
              <a:rPr lang="es-ES" dirty="0">
                <a:solidFill>
                  <a:srgbClr val="002060"/>
                </a:solidFill>
                <a:latin typeface="Arial" pitchFamily="34" charset="0"/>
                <a:cs typeface="Arial" pitchFamily="34" charset="0"/>
              </a:rPr>
              <a:t> Metodología</a:t>
            </a:r>
          </a:p>
          <a:p>
            <a:pPr marL="742950" lvl="2" indent="-285750">
              <a:lnSpc>
                <a:spcPct val="150000"/>
              </a:lnSpc>
              <a:buFont typeface="Arial" panose="020B0604020202020204" pitchFamily="34" charset="0"/>
              <a:buChar char="•"/>
            </a:pPr>
            <a:r>
              <a:rPr lang="es-ES" b="1" dirty="0">
                <a:solidFill>
                  <a:srgbClr val="02CC9C"/>
                </a:solidFill>
                <a:latin typeface="Arial" pitchFamily="34" charset="0"/>
                <a:cs typeface="Arial" pitchFamily="34" charset="0"/>
              </a:rPr>
              <a:t>1.3</a:t>
            </a:r>
            <a:r>
              <a:rPr lang="es-ES" dirty="0">
                <a:solidFill>
                  <a:srgbClr val="002060"/>
                </a:solidFill>
                <a:latin typeface="Arial" pitchFamily="34" charset="0"/>
                <a:cs typeface="Arial" pitchFamily="34" charset="0"/>
              </a:rPr>
              <a:t> Calidad del programa de formación</a:t>
            </a:r>
          </a:p>
          <a:p>
            <a:pPr marL="742950" lvl="2" indent="-285750">
              <a:lnSpc>
                <a:spcPct val="150000"/>
              </a:lnSpc>
              <a:buFont typeface="Arial" panose="020B0604020202020204" pitchFamily="34" charset="0"/>
              <a:buChar char="•"/>
            </a:pPr>
            <a:endParaRPr lang="es-ES" dirty="0">
              <a:solidFill>
                <a:srgbClr val="002060"/>
              </a:solidFill>
              <a:latin typeface="Arial" pitchFamily="34" charset="0"/>
              <a:cs typeface="Arial" pitchFamily="34" charset="0"/>
            </a:endParaRPr>
          </a:p>
          <a:p>
            <a:pPr marL="742950" lvl="2" indent="-285750">
              <a:lnSpc>
                <a:spcPct val="150000"/>
              </a:lnSpc>
              <a:buFont typeface="Arial" panose="020B0604020202020204" pitchFamily="34" charset="0"/>
              <a:buChar char="•"/>
            </a:pPr>
            <a:endParaRPr lang="es-ES" dirty="0">
              <a:solidFill>
                <a:srgbClr val="002060"/>
              </a:solidFill>
              <a:latin typeface="Arial" pitchFamily="34" charset="0"/>
              <a:cs typeface="Arial" pitchFamily="34" charset="0"/>
            </a:endParaRPr>
          </a:p>
          <a:p>
            <a:pPr marL="742950" lvl="2" indent="-285750">
              <a:lnSpc>
                <a:spcPct val="150000"/>
              </a:lnSpc>
              <a:buFont typeface="Arial" panose="020B0604020202020204" pitchFamily="34" charset="0"/>
              <a:buChar char="•"/>
            </a:pPr>
            <a:r>
              <a:rPr lang="es-ES" b="1" dirty="0">
                <a:solidFill>
                  <a:srgbClr val="02CC9C"/>
                </a:solidFill>
                <a:latin typeface="Arial" pitchFamily="34" charset="0"/>
                <a:cs typeface="Arial" pitchFamily="34" charset="0"/>
              </a:rPr>
              <a:t>1.4</a:t>
            </a:r>
            <a:r>
              <a:rPr lang="es-ES" dirty="0">
                <a:solidFill>
                  <a:srgbClr val="002060"/>
                </a:solidFill>
                <a:latin typeface="Arial" pitchFamily="34" charset="0"/>
                <a:cs typeface="Arial" pitchFamily="34" charset="0"/>
              </a:rPr>
              <a:t> Calidad de la supervisión</a:t>
            </a:r>
          </a:p>
        </p:txBody>
      </p:sp>
      <p:sp>
        <p:nvSpPr>
          <p:cNvPr id="2" name="Título 1">
            <a:extLst>
              <a:ext uri="{FF2B5EF4-FFF2-40B4-BE49-F238E27FC236}">
                <a16:creationId xmlns:a16="http://schemas.microsoft.com/office/drawing/2014/main" id="{71561E1E-7E49-4885-BB54-05A6A33C8263}"/>
              </a:ext>
            </a:extLst>
          </p:cNvPr>
          <p:cNvSpPr>
            <a:spLocks noGrp="1"/>
          </p:cNvSpPr>
          <p:nvPr>
            <p:ph type="title"/>
          </p:nvPr>
        </p:nvSpPr>
        <p:spPr/>
        <p:txBody>
          <a:bodyPr/>
          <a:lstStyle/>
          <a:p>
            <a:r>
              <a:rPr lang="es-ES" dirty="0"/>
              <a:t>EXCELENCIA</a:t>
            </a:r>
          </a:p>
        </p:txBody>
      </p:sp>
      <p:sp>
        <p:nvSpPr>
          <p:cNvPr id="3" name="Marcador de número de diapositiva 2">
            <a:extLst>
              <a:ext uri="{FF2B5EF4-FFF2-40B4-BE49-F238E27FC236}">
                <a16:creationId xmlns:a16="http://schemas.microsoft.com/office/drawing/2014/main" id="{20E88958-EB85-4C04-A266-A50EE7FB6521}"/>
              </a:ext>
            </a:extLst>
          </p:cNvPr>
          <p:cNvSpPr>
            <a:spLocks noGrp="1"/>
          </p:cNvSpPr>
          <p:nvPr>
            <p:ph type="sldNum" sz="quarter" idx="4"/>
          </p:nvPr>
        </p:nvSpPr>
        <p:spPr/>
        <p:txBody>
          <a:bodyPr/>
          <a:lstStyle/>
          <a:p>
            <a:fld id="{F6F97755-CF1C-49EE-9832-9FD78690BC2A}" type="slidenum">
              <a:rPr lang="es-ES" smtClean="0"/>
              <a:pPr/>
              <a:t>30</a:t>
            </a:fld>
            <a:endParaRPr lang="es-ES" dirty="0"/>
          </a:p>
        </p:txBody>
      </p:sp>
      <p:sp>
        <p:nvSpPr>
          <p:cNvPr id="4" name="6 Rectángulo">
            <a:extLst>
              <a:ext uri="{FF2B5EF4-FFF2-40B4-BE49-F238E27FC236}">
                <a16:creationId xmlns:a16="http://schemas.microsoft.com/office/drawing/2014/main" id="{4E6F68ED-D9F7-4ADB-A618-DD5EA62CAA50}"/>
              </a:ext>
            </a:extLst>
          </p:cNvPr>
          <p:cNvSpPr/>
          <p:nvPr/>
        </p:nvSpPr>
        <p:spPr>
          <a:xfrm>
            <a:off x="696675" y="1133553"/>
            <a:ext cx="3960440" cy="319113"/>
          </a:xfrm>
          <a:prstGeom prst="rect">
            <a:avLst/>
          </a:prstGeom>
          <a:solidFill>
            <a:srgbClr val="002864"/>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b="1" dirty="0"/>
              <a:t>1. Excelencia</a:t>
            </a:r>
          </a:p>
        </p:txBody>
      </p:sp>
      <p:sp>
        <p:nvSpPr>
          <p:cNvPr id="7" name="CuadroTexto 6">
            <a:extLst>
              <a:ext uri="{FF2B5EF4-FFF2-40B4-BE49-F238E27FC236}">
                <a16:creationId xmlns:a16="http://schemas.microsoft.com/office/drawing/2014/main" id="{AF877ED5-8269-4932-A549-E61EC353B484}"/>
              </a:ext>
            </a:extLst>
          </p:cNvPr>
          <p:cNvSpPr txBox="1"/>
          <p:nvPr/>
        </p:nvSpPr>
        <p:spPr>
          <a:xfrm>
            <a:off x="5435789" y="2905395"/>
            <a:ext cx="6197600" cy="2308324"/>
          </a:xfrm>
          <a:prstGeom prst="rect">
            <a:avLst/>
          </a:prstGeom>
          <a:noFill/>
        </p:spPr>
        <p:txBody>
          <a:bodyPr wrap="square" rtlCol="0">
            <a:spAutoFit/>
          </a:bodyPr>
          <a:lstStyle/>
          <a:p>
            <a:pPr marL="285750" indent="-285750" algn="just">
              <a:buFont typeface="Arial" panose="020B0604020202020204" pitchFamily="34" charset="0"/>
              <a:buChar char="•"/>
            </a:pPr>
            <a:r>
              <a:rPr lang="es-ES" dirty="0">
                <a:solidFill>
                  <a:srgbClr val="002060"/>
                </a:solidFill>
              </a:rPr>
              <a:t>Incluido las habilidades transferibles, inter/ multidisciplinariedad, inter </a:t>
            </a:r>
            <a:r>
              <a:rPr lang="es-ES" dirty="0" err="1">
                <a:solidFill>
                  <a:srgbClr val="002060"/>
                </a:solidFill>
              </a:rPr>
              <a:t>sectorialidad</a:t>
            </a:r>
            <a:r>
              <a:rPr lang="es-ES" dirty="0">
                <a:solidFill>
                  <a:srgbClr val="002060"/>
                </a:solidFill>
              </a:rPr>
              <a:t>, aspectos de género y de diversidad. </a:t>
            </a:r>
          </a:p>
          <a:p>
            <a:pPr marL="742950" lvl="1" indent="-285750" algn="just">
              <a:buFont typeface="Arial" panose="020B0604020202020204" pitchFamily="34" charset="0"/>
              <a:buChar char="•"/>
            </a:pPr>
            <a:r>
              <a:rPr lang="es-ES" dirty="0">
                <a:solidFill>
                  <a:srgbClr val="002060"/>
                </a:solidFill>
              </a:rPr>
              <a:t>Estructura del programa de doctorado</a:t>
            </a:r>
          </a:p>
          <a:p>
            <a:pPr marL="285750" indent="-285750" algn="just">
              <a:buFont typeface="Arial" panose="020B0604020202020204" pitchFamily="34" charset="0"/>
              <a:buChar char="•"/>
            </a:pPr>
            <a:endParaRPr lang="es-ES" dirty="0">
              <a:solidFill>
                <a:srgbClr val="002060"/>
              </a:solidFill>
            </a:endParaRPr>
          </a:p>
          <a:p>
            <a:pPr marL="285750" indent="-285750" algn="just">
              <a:buFont typeface="Arial" panose="020B0604020202020204" pitchFamily="34" charset="0"/>
              <a:buChar char="•"/>
            </a:pPr>
            <a:endParaRPr lang="es-ES" dirty="0">
              <a:solidFill>
                <a:srgbClr val="002060"/>
              </a:solidFill>
            </a:endParaRPr>
          </a:p>
          <a:p>
            <a:pPr marL="285750" indent="-285750" algn="just">
              <a:buFont typeface="Arial" panose="020B0604020202020204" pitchFamily="34" charset="0"/>
              <a:buChar char="•"/>
            </a:pPr>
            <a:r>
              <a:rPr lang="es-ES" dirty="0">
                <a:solidFill>
                  <a:srgbClr val="002060"/>
                </a:solidFill>
              </a:rPr>
              <a:t>Obligatorio en Doctorados industriales y en los </a:t>
            </a:r>
            <a:r>
              <a:rPr lang="es-ES" dirty="0" err="1">
                <a:solidFill>
                  <a:srgbClr val="002060"/>
                </a:solidFill>
              </a:rPr>
              <a:t>Joint</a:t>
            </a:r>
            <a:r>
              <a:rPr lang="es-ES" dirty="0">
                <a:solidFill>
                  <a:srgbClr val="002060"/>
                </a:solidFill>
              </a:rPr>
              <a:t> </a:t>
            </a:r>
            <a:r>
              <a:rPr lang="es-ES" dirty="0" err="1">
                <a:solidFill>
                  <a:srgbClr val="002060"/>
                </a:solidFill>
              </a:rPr>
              <a:t>Doctorates</a:t>
            </a:r>
            <a:endParaRPr lang="es-ES" dirty="0">
              <a:solidFill>
                <a:srgbClr val="002060"/>
              </a:solidFill>
            </a:endParaRPr>
          </a:p>
        </p:txBody>
      </p:sp>
      <p:sp>
        <p:nvSpPr>
          <p:cNvPr id="8" name="Flecha: hacia la izquierda 7">
            <a:extLst>
              <a:ext uri="{FF2B5EF4-FFF2-40B4-BE49-F238E27FC236}">
                <a16:creationId xmlns:a16="http://schemas.microsoft.com/office/drawing/2014/main" id="{48B5C242-9C0C-44AD-A8E1-1592EC678041}"/>
              </a:ext>
            </a:extLst>
          </p:cNvPr>
          <p:cNvSpPr/>
          <p:nvPr/>
        </p:nvSpPr>
        <p:spPr>
          <a:xfrm>
            <a:off x="4671450" y="4543695"/>
            <a:ext cx="764339" cy="319113"/>
          </a:xfrm>
          <a:prstGeom prst="leftArrow">
            <a:avLst/>
          </a:prstGeom>
          <a:solidFill>
            <a:srgbClr val="02CC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lecha: hacia la izquierda 4">
            <a:extLst>
              <a:ext uri="{FF2B5EF4-FFF2-40B4-BE49-F238E27FC236}">
                <a16:creationId xmlns:a16="http://schemas.microsoft.com/office/drawing/2014/main" id="{C71A513A-F3B2-632B-EDED-D89807EBD696}"/>
              </a:ext>
            </a:extLst>
          </p:cNvPr>
          <p:cNvSpPr/>
          <p:nvPr/>
        </p:nvSpPr>
        <p:spPr>
          <a:xfrm>
            <a:off x="4671450" y="2905395"/>
            <a:ext cx="764339" cy="319113"/>
          </a:xfrm>
          <a:prstGeom prst="leftArrow">
            <a:avLst/>
          </a:prstGeom>
          <a:solidFill>
            <a:srgbClr val="02CC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8050961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561E1E-7E49-4885-BB54-05A6A33C8263}"/>
              </a:ext>
            </a:extLst>
          </p:cNvPr>
          <p:cNvSpPr>
            <a:spLocks noGrp="1"/>
          </p:cNvSpPr>
          <p:nvPr>
            <p:ph type="title"/>
          </p:nvPr>
        </p:nvSpPr>
        <p:spPr/>
        <p:txBody>
          <a:bodyPr/>
          <a:lstStyle/>
          <a:p>
            <a:r>
              <a:rPr lang="es-ES" dirty="0"/>
              <a:t>2. IMPACTO</a:t>
            </a:r>
          </a:p>
        </p:txBody>
      </p:sp>
      <p:sp>
        <p:nvSpPr>
          <p:cNvPr id="3" name="Marcador de número de diapositiva 2">
            <a:extLst>
              <a:ext uri="{FF2B5EF4-FFF2-40B4-BE49-F238E27FC236}">
                <a16:creationId xmlns:a16="http://schemas.microsoft.com/office/drawing/2014/main" id="{20E88958-EB85-4C04-A266-A50EE7FB6521}"/>
              </a:ext>
            </a:extLst>
          </p:cNvPr>
          <p:cNvSpPr>
            <a:spLocks noGrp="1"/>
          </p:cNvSpPr>
          <p:nvPr>
            <p:ph type="sldNum" sz="quarter" idx="4"/>
          </p:nvPr>
        </p:nvSpPr>
        <p:spPr/>
        <p:txBody>
          <a:bodyPr/>
          <a:lstStyle/>
          <a:p>
            <a:fld id="{F6F97755-CF1C-49EE-9832-9FD78690BC2A}" type="slidenum">
              <a:rPr lang="es-ES" smtClean="0"/>
              <a:pPr/>
              <a:t>31</a:t>
            </a:fld>
            <a:endParaRPr lang="es-ES" dirty="0"/>
          </a:p>
        </p:txBody>
      </p:sp>
      <p:sp>
        <p:nvSpPr>
          <p:cNvPr id="6" name="CuadroTexto 5">
            <a:extLst>
              <a:ext uri="{FF2B5EF4-FFF2-40B4-BE49-F238E27FC236}">
                <a16:creationId xmlns:a16="http://schemas.microsoft.com/office/drawing/2014/main" id="{C07C2445-3312-4CCD-9855-B787F1A8B56C}"/>
              </a:ext>
            </a:extLst>
          </p:cNvPr>
          <p:cNvSpPr txBox="1"/>
          <p:nvPr/>
        </p:nvSpPr>
        <p:spPr>
          <a:xfrm>
            <a:off x="696675" y="1026942"/>
            <a:ext cx="10800000" cy="5027017"/>
          </a:xfrm>
          <a:prstGeom prst="rect">
            <a:avLst/>
          </a:prstGeom>
          <a:noFill/>
        </p:spPr>
        <p:txBody>
          <a:bodyPr wrap="square" rtlCol="0">
            <a:spAutoFit/>
          </a:bodyPr>
          <a:lstStyle/>
          <a:p>
            <a:pPr algn="just">
              <a:lnSpc>
                <a:spcPct val="150000"/>
              </a:lnSpc>
            </a:pPr>
            <a:r>
              <a:rPr lang="es-ES" b="1" dirty="0">
                <a:solidFill>
                  <a:srgbClr val="02CC9C"/>
                </a:solidFill>
              </a:rPr>
              <a:t>Aspectos a tener en cuenta:</a:t>
            </a:r>
          </a:p>
          <a:p>
            <a:pPr marL="285750" indent="-285750" algn="just">
              <a:lnSpc>
                <a:spcPct val="150000"/>
              </a:lnSpc>
              <a:buFont typeface="Wingdings" panose="05000000000000000000" pitchFamily="2" charset="2"/>
              <a:buChar char="Ø"/>
            </a:pPr>
            <a:r>
              <a:rPr lang="es-ES" dirty="0">
                <a:solidFill>
                  <a:srgbClr val="002060"/>
                </a:solidFill>
              </a:rPr>
              <a:t>En esta sección se debe mostrar cómo el proyecto podría contribuir a los </a:t>
            </a:r>
            <a:r>
              <a:rPr lang="es-ES" b="1" dirty="0">
                <a:solidFill>
                  <a:srgbClr val="002060"/>
                </a:solidFill>
              </a:rPr>
              <a:t>resultados</a:t>
            </a:r>
            <a:r>
              <a:rPr lang="es-ES" dirty="0">
                <a:solidFill>
                  <a:srgbClr val="002060"/>
                </a:solidFill>
              </a:rPr>
              <a:t> e </a:t>
            </a:r>
            <a:r>
              <a:rPr lang="es-ES" b="1" dirty="0">
                <a:solidFill>
                  <a:srgbClr val="002060"/>
                </a:solidFill>
              </a:rPr>
              <a:t>impactos </a:t>
            </a:r>
            <a:r>
              <a:rPr lang="es-ES" dirty="0">
                <a:solidFill>
                  <a:srgbClr val="002060"/>
                </a:solidFill>
              </a:rPr>
              <a:t>descritos en el Programa de Trabajo, la escala e importancia probables de esta contribución y las medidas para maximizar estos impactos.</a:t>
            </a:r>
          </a:p>
          <a:p>
            <a:pPr marL="285750" indent="-285750" algn="just">
              <a:lnSpc>
                <a:spcPct val="150000"/>
              </a:lnSpc>
              <a:buFont typeface="Wingdings" panose="05000000000000000000" pitchFamily="2" charset="2"/>
              <a:buChar char="Ø"/>
            </a:pPr>
            <a:r>
              <a:rPr lang="es-ES" dirty="0">
                <a:solidFill>
                  <a:srgbClr val="002060"/>
                </a:solidFill>
              </a:rPr>
              <a:t>Los resultados del proyecto deberán contribuir a los resultados previstos para el </a:t>
            </a:r>
            <a:r>
              <a:rPr lang="es-ES" b="1" dirty="0">
                <a:solidFill>
                  <a:srgbClr val="002060"/>
                </a:solidFill>
              </a:rPr>
              <a:t>Programa de Trabajo </a:t>
            </a:r>
            <a:r>
              <a:rPr lang="es-ES" dirty="0">
                <a:solidFill>
                  <a:srgbClr val="002060"/>
                </a:solidFill>
              </a:rPr>
              <a:t>a medio plazo, y a las repercusiones más amplias previstas en el </a:t>
            </a:r>
            <a:r>
              <a:rPr lang="en-GB" b="1" i="1" dirty="0">
                <a:solidFill>
                  <a:srgbClr val="002060"/>
                </a:solidFill>
              </a:rPr>
              <a:t>destination</a:t>
            </a:r>
            <a:r>
              <a:rPr lang="es-ES" i="1" dirty="0">
                <a:solidFill>
                  <a:srgbClr val="002060"/>
                </a:solidFill>
              </a:rPr>
              <a:t> </a:t>
            </a:r>
            <a:r>
              <a:rPr lang="es-ES" dirty="0">
                <a:solidFill>
                  <a:srgbClr val="002060"/>
                </a:solidFill>
              </a:rPr>
              <a:t>a largo plazo.</a:t>
            </a:r>
          </a:p>
          <a:p>
            <a:pPr marL="285750" indent="-285750" algn="just">
              <a:lnSpc>
                <a:spcPct val="150000"/>
              </a:lnSpc>
              <a:buFont typeface="Wingdings" panose="05000000000000000000" pitchFamily="2" charset="2"/>
              <a:buChar char="Ø"/>
            </a:pPr>
            <a:r>
              <a:rPr lang="es-ES" b="1" dirty="0">
                <a:solidFill>
                  <a:srgbClr val="002060"/>
                </a:solidFill>
              </a:rPr>
              <a:t>Credibilidad</a:t>
            </a:r>
            <a:r>
              <a:rPr lang="es-ES" dirty="0">
                <a:solidFill>
                  <a:srgbClr val="002060"/>
                </a:solidFill>
              </a:rPr>
              <a:t> de las vías para lograr los resultados e impactos esperados especificados en el programa de trabajo, y la probable </a:t>
            </a:r>
            <a:r>
              <a:rPr lang="es-ES" b="1" dirty="0">
                <a:solidFill>
                  <a:srgbClr val="002060"/>
                </a:solidFill>
              </a:rPr>
              <a:t>escala</a:t>
            </a:r>
            <a:r>
              <a:rPr lang="es-ES" dirty="0">
                <a:solidFill>
                  <a:srgbClr val="002060"/>
                </a:solidFill>
              </a:rPr>
              <a:t> e </a:t>
            </a:r>
            <a:r>
              <a:rPr lang="es-ES" b="1" dirty="0">
                <a:solidFill>
                  <a:srgbClr val="002060"/>
                </a:solidFill>
              </a:rPr>
              <a:t>importancia</a:t>
            </a:r>
            <a:r>
              <a:rPr lang="es-ES" dirty="0">
                <a:solidFill>
                  <a:srgbClr val="002060"/>
                </a:solidFill>
              </a:rPr>
              <a:t> de las contribuciones debidas al proyecto. Relacionado con los </a:t>
            </a:r>
            <a:r>
              <a:rPr lang="es-ES" dirty="0" err="1">
                <a:solidFill>
                  <a:srgbClr val="002060"/>
                </a:solidFill>
              </a:rPr>
              <a:t>KPIs</a:t>
            </a:r>
            <a:r>
              <a:rPr lang="es-ES" dirty="0">
                <a:solidFill>
                  <a:srgbClr val="002060"/>
                </a:solidFill>
              </a:rPr>
              <a:t> definidos en los objetivos</a:t>
            </a:r>
          </a:p>
          <a:p>
            <a:pPr marL="285750" indent="-285750" algn="just">
              <a:lnSpc>
                <a:spcPct val="150000"/>
              </a:lnSpc>
              <a:buFont typeface="Wingdings" panose="05000000000000000000" pitchFamily="2" charset="2"/>
              <a:buChar char="Ø"/>
            </a:pPr>
            <a:r>
              <a:rPr lang="es-ES" b="1" dirty="0">
                <a:solidFill>
                  <a:srgbClr val="002060"/>
                </a:solidFill>
              </a:rPr>
              <a:t>Idoneidad</a:t>
            </a:r>
            <a:r>
              <a:rPr lang="es-ES" dirty="0">
                <a:solidFill>
                  <a:srgbClr val="002060"/>
                </a:solidFill>
              </a:rPr>
              <a:t> y </a:t>
            </a:r>
            <a:r>
              <a:rPr lang="es-ES" b="1" dirty="0">
                <a:solidFill>
                  <a:srgbClr val="002060"/>
                </a:solidFill>
              </a:rPr>
              <a:t>calidad</a:t>
            </a:r>
            <a:r>
              <a:rPr lang="es-ES" dirty="0">
                <a:solidFill>
                  <a:srgbClr val="002060"/>
                </a:solidFill>
              </a:rPr>
              <a:t> de las medidas para maximizar los resultados e impactos esperados, tal como se establece en el </a:t>
            </a:r>
            <a:r>
              <a:rPr lang="es-ES" b="1" dirty="0">
                <a:solidFill>
                  <a:srgbClr val="002060"/>
                </a:solidFill>
              </a:rPr>
              <a:t>plan de difusión y explotación</a:t>
            </a:r>
            <a:r>
              <a:rPr lang="es-ES" dirty="0">
                <a:solidFill>
                  <a:srgbClr val="002060"/>
                </a:solidFill>
              </a:rPr>
              <a:t>, incluidas las actividades de comunicación.</a:t>
            </a:r>
          </a:p>
          <a:p>
            <a:pPr marL="285750" indent="-285750" algn="just">
              <a:lnSpc>
                <a:spcPct val="150000"/>
              </a:lnSpc>
              <a:buFont typeface="Wingdings" panose="05000000000000000000" pitchFamily="2" charset="2"/>
              <a:buChar char="Ø"/>
            </a:pPr>
            <a:r>
              <a:rPr lang="es-ES" b="1" dirty="0">
                <a:solidFill>
                  <a:srgbClr val="002060"/>
                </a:solidFill>
              </a:rPr>
              <a:t>RECORDAD EN TODO MOMENTO DE QUE SE TRATA DE UN PROGRAMA DE FORMACIÓN</a:t>
            </a:r>
          </a:p>
        </p:txBody>
      </p:sp>
    </p:spTree>
    <p:extLst>
      <p:ext uri="{BB962C8B-B14F-4D97-AF65-F5344CB8AC3E}">
        <p14:creationId xmlns:p14="http://schemas.microsoft.com/office/powerpoint/2010/main" val="21614805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561E1E-7E49-4885-BB54-05A6A33C8263}"/>
              </a:ext>
            </a:extLst>
          </p:cNvPr>
          <p:cNvSpPr>
            <a:spLocks noGrp="1"/>
          </p:cNvSpPr>
          <p:nvPr>
            <p:ph type="title"/>
          </p:nvPr>
        </p:nvSpPr>
        <p:spPr/>
        <p:txBody>
          <a:bodyPr/>
          <a:lstStyle/>
          <a:p>
            <a:r>
              <a:rPr lang="es-ES" dirty="0"/>
              <a:t>IMPACTO</a:t>
            </a:r>
          </a:p>
        </p:txBody>
      </p:sp>
      <p:sp>
        <p:nvSpPr>
          <p:cNvPr id="3" name="Marcador de número de diapositiva 2">
            <a:extLst>
              <a:ext uri="{FF2B5EF4-FFF2-40B4-BE49-F238E27FC236}">
                <a16:creationId xmlns:a16="http://schemas.microsoft.com/office/drawing/2014/main" id="{20E88958-EB85-4C04-A266-A50EE7FB6521}"/>
              </a:ext>
            </a:extLst>
          </p:cNvPr>
          <p:cNvSpPr>
            <a:spLocks noGrp="1"/>
          </p:cNvSpPr>
          <p:nvPr>
            <p:ph type="sldNum" sz="quarter" idx="4"/>
          </p:nvPr>
        </p:nvSpPr>
        <p:spPr/>
        <p:txBody>
          <a:bodyPr/>
          <a:lstStyle/>
          <a:p>
            <a:fld id="{F6F97755-CF1C-49EE-9832-9FD78690BC2A}" type="slidenum">
              <a:rPr lang="es-ES" smtClean="0"/>
              <a:pPr/>
              <a:t>32</a:t>
            </a:fld>
            <a:endParaRPr lang="es-ES" dirty="0"/>
          </a:p>
        </p:txBody>
      </p:sp>
      <p:sp>
        <p:nvSpPr>
          <p:cNvPr id="4" name="6 Rectángulo">
            <a:extLst>
              <a:ext uri="{FF2B5EF4-FFF2-40B4-BE49-F238E27FC236}">
                <a16:creationId xmlns:a16="http://schemas.microsoft.com/office/drawing/2014/main" id="{4E6F68ED-D9F7-4ADB-A618-DD5EA62CAA50}"/>
              </a:ext>
            </a:extLst>
          </p:cNvPr>
          <p:cNvSpPr/>
          <p:nvPr/>
        </p:nvSpPr>
        <p:spPr>
          <a:xfrm>
            <a:off x="696675" y="1133553"/>
            <a:ext cx="3960440" cy="319113"/>
          </a:xfrm>
          <a:prstGeom prst="rect">
            <a:avLst/>
          </a:prstGeom>
          <a:solidFill>
            <a:srgbClr val="002864"/>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b="1" dirty="0"/>
              <a:t>2. Impacto</a:t>
            </a:r>
          </a:p>
        </p:txBody>
      </p:sp>
      <p:sp>
        <p:nvSpPr>
          <p:cNvPr id="5" name="8 Rectángulo">
            <a:extLst>
              <a:ext uri="{FF2B5EF4-FFF2-40B4-BE49-F238E27FC236}">
                <a16:creationId xmlns:a16="http://schemas.microsoft.com/office/drawing/2014/main" id="{25D51DE1-60E1-45DD-8AE3-66C35181F5D6}"/>
              </a:ext>
            </a:extLst>
          </p:cNvPr>
          <p:cNvSpPr/>
          <p:nvPr/>
        </p:nvSpPr>
        <p:spPr>
          <a:xfrm>
            <a:off x="696675" y="1562100"/>
            <a:ext cx="3960440" cy="4162347"/>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2" indent="-285750">
              <a:buFont typeface="Arial" panose="020B0604020202020204" pitchFamily="34" charset="0"/>
              <a:buChar char="•"/>
            </a:pPr>
            <a:r>
              <a:rPr lang="es-ES" b="1" dirty="0">
                <a:solidFill>
                  <a:srgbClr val="02CC9C"/>
                </a:solidFill>
                <a:latin typeface="Arial" pitchFamily="34" charset="0"/>
                <a:cs typeface="Arial" pitchFamily="34" charset="0"/>
              </a:rPr>
              <a:t>2.1</a:t>
            </a:r>
            <a:r>
              <a:rPr lang="es-ES" dirty="0">
                <a:solidFill>
                  <a:srgbClr val="02CC9C"/>
                </a:solidFill>
                <a:latin typeface="Arial" pitchFamily="34" charset="0"/>
                <a:cs typeface="Arial" pitchFamily="34" charset="0"/>
              </a:rPr>
              <a:t> </a:t>
            </a:r>
            <a:r>
              <a:rPr lang="es-ES" dirty="0">
                <a:solidFill>
                  <a:srgbClr val="002060"/>
                </a:solidFill>
                <a:latin typeface="Arial" pitchFamily="34" charset="0"/>
                <a:cs typeface="Arial" pitchFamily="34" charset="0"/>
              </a:rPr>
              <a:t>Contribución a la estructuración de la formación doctoral a nivel europeo </a:t>
            </a:r>
          </a:p>
          <a:p>
            <a:pPr marL="285750" lvl="2" indent="-285750">
              <a:buFont typeface="Arial" panose="020B0604020202020204" pitchFamily="34" charset="0"/>
              <a:buChar char="•"/>
            </a:pPr>
            <a:endParaRPr lang="es-ES" dirty="0">
              <a:solidFill>
                <a:srgbClr val="002060"/>
              </a:solidFill>
              <a:latin typeface="Arial" pitchFamily="34" charset="0"/>
              <a:cs typeface="Arial" pitchFamily="34" charset="0"/>
            </a:endParaRPr>
          </a:p>
          <a:p>
            <a:pPr marL="285750" lvl="2" indent="-285750">
              <a:buFont typeface="Arial" panose="020B0604020202020204" pitchFamily="34" charset="0"/>
              <a:buChar char="•"/>
            </a:pPr>
            <a:endParaRPr lang="es-ES" dirty="0">
              <a:solidFill>
                <a:srgbClr val="002060"/>
              </a:solidFill>
              <a:latin typeface="Arial" pitchFamily="34" charset="0"/>
              <a:cs typeface="Arial" pitchFamily="34" charset="0"/>
            </a:endParaRPr>
          </a:p>
          <a:p>
            <a:pPr marL="285750" lvl="2" indent="-285750">
              <a:buFont typeface="Arial" panose="020B0604020202020204" pitchFamily="34" charset="0"/>
              <a:buChar char="•"/>
            </a:pPr>
            <a:endParaRPr lang="es-ES" dirty="0">
              <a:solidFill>
                <a:srgbClr val="002060"/>
              </a:solidFill>
              <a:latin typeface="Arial" pitchFamily="34" charset="0"/>
              <a:cs typeface="Arial" pitchFamily="34" charset="0"/>
            </a:endParaRPr>
          </a:p>
          <a:p>
            <a:pPr marL="285750" lvl="2" indent="-285750">
              <a:buFont typeface="Arial" panose="020B0604020202020204" pitchFamily="34" charset="0"/>
              <a:buChar char="•"/>
            </a:pPr>
            <a:endParaRPr lang="es-ES" dirty="0">
              <a:solidFill>
                <a:srgbClr val="002060"/>
              </a:solidFill>
              <a:latin typeface="Arial" pitchFamily="34" charset="0"/>
              <a:cs typeface="Arial" pitchFamily="34" charset="0"/>
            </a:endParaRPr>
          </a:p>
          <a:p>
            <a:pPr marL="285750" lvl="2" indent="-285750">
              <a:buFont typeface="Arial" panose="020B0604020202020204" pitchFamily="34" charset="0"/>
              <a:buChar char="•"/>
            </a:pPr>
            <a:r>
              <a:rPr lang="es-ES" b="1" dirty="0">
                <a:solidFill>
                  <a:srgbClr val="02CC9C"/>
                </a:solidFill>
                <a:latin typeface="Arial" pitchFamily="34" charset="0"/>
                <a:cs typeface="Arial" pitchFamily="34" charset="0"/>
              </a:rPr>
              <a:t>2.2</a:t>
            </a:r>
            <a:r>
              <a:rPr lang="es-ES" dirty="0">
                <a:solidFill>
                  <a:srgbClr val="002060"/>
                </a:solidFill>
                <a:latin typeface="Arial" pitchFamily="34" charset="0"/>
                <a:cs typeface="Arial" pitchFamily="34" charset="0"/>
              </a:rPr>
              <a:t> </a:t>
            </a:r>
            <a:r>
              <a:rPr lang="en-US" dirty="0">
                <a:solidFill>
                  <a:srgbClr val="002060"/>
                </a:solidFill>
                <a:latin typeface="Arial" pitchFamily="34" charset="0"/>
                <a:cs typeface="Arial" pitchFamily="34" charset="0"/>
              </a:rPr>
              <a:t>Enhancing</a:t>
            </a:r>
            <a:r>
              <a:rPr lang="es-ES" dirty="0">
                <a:solidFill>
                  <a:srgbClr val="002060"/>
                </a:solidFill>
                <a:latin typeface="Arial" pitchFamily="34" charset="0"/>
                <a:cs typeface="Arial" pitchFamily="34" charset="0"/>
              </a:rPr>
              <a:t> </a:t>
            </a:r>
            <a:r>
              <a:rPr lang="en-US" dirty="0">
                <a:solidFill>
                  <a:srgbClr val="002060"/>
                </a:solidFill>
                <a:latin typeface="Arial" pitchFamily="34" charset="0"/>
                <a:cs typeface="Arial" pitchFamily="34" charset="0"/>
              </a:rPr>
              <a:t>the career perspectives and employability</a:t>
            </a:r>
          </a:p>
          <a:p>
            <a:pPr marL="285750" lvl="2" indent="-285750">
              <a:buFont typeface="Arial" panose="020B0604020202020204" pitchFamily="34" charset="0"/>
              <a:buChar char="•"/>
            </a:pPr>
            <a:endParaRPr lang="en-US" dirty="0">
              <a:solidFill>
                <a:srgbClr val="002060"/>
              </a:solidFill>
              <a:latin typeface="Arial" pitchFamily="34" charset="0"/>
              <a:cs typeface="Arial" pitchFamily="34" charset="0"/>
            </a:endParaRPr>
          </a:p>
          <a:p>
            <a:pPr marL="285750" lvl="2" indent="-285750">
              <a:buFont typeface="Arial" panose="020B0604020202020204" pitchFamily="34" charset="0"/>
              <a:buChar char="•"/>
            </a:pPr>
            <a:r>
              <a:rPr lang="es-ES" b="1" dirty="0">
                <a:solidFill>
                  <a:srgbClr val="02CC9C"/>
                </a:solidFill>
                <a:latin typeface="Arial" pitchFamily="34" charset="0"/>
                <a:cs typeface="Arial" pitchFamily="34" charset="0"/>
              </a:rPr>
              <a:t>2.3</a:t>
            </a:r>
            <a:r>
              <a:rPr lang="es-ES" dirty="0">
                <a:solidFill>
                  <a:srgbClr val="002060"/>
                </a:solidFill>
                <a:latin typeface="Arial" pitchFamily="34" charset="0"/>
                <a:cs typeface="Arial" pitchFamily="34" charset="0"/>
              </a:rPr>
              <a:t> medidas para maximizar el impacto</a:t>
            </a:r>
          </a:p>
          <a:p>
            <a:pPr marL="285750" lvl="2" indent="-285750">
              <a:buFont typeface="Arial" panose="020B0604020202020204" pitchFamily="34" charset="0"/>
              <a:buChar char="•"/>
            </a:pPr>
            <a:endParaRPr lang="es-ES" dirty="0">
              <a:solidFill>
                <a:srgbClr val="002060"/>
              </a:solidFill>
              <a:latin typeface="Arial" pitchFamily="34" charset="0"/>
              <a:cs typeface="Arial" pitchFamily="34" charset="0"/>
            </a:endParaRPr>
          </a:p>
          <a:p>
            <a:pPr marL="285750" lvl="2" indent="-285750">
              <a:buFont typeface="Arial" panose="020B0604020202020204" pitchFamily="34" charset="0"/>
              <a:buChar char="•"/>
            </a:pPr>
            <a:r>
              <a:rPr lang="es-ES" b="1" dirty="0">
                <a:solidFill>
                  <a:srgbClr val="02CC9C"/>
                </a:solidFill>
                <a:latin typeface="Arial" pitchFamily="34" charset="0"/>
                <a:cs typeface="Arial" pitchFamily="34" charset="0"/>
              </a:rPr>
              <a:t>2.4</a:t>
            </a:r>
            <a:r>
              <a:rPr lang="es-ES" dirty="0">
                <a:solidFill>
                  <a:srgbClr val="002060"/>
                </a:solidFill>
                <a:latin typeface="Arial" pitchFamily="34" charset="0"/>
                <a:cs typeface="Arial" pitchFamily="34" charset="0"/>
              </a:rPr>
              <a:t> </a:t>
            </a:r>
            <a:r>
              <a:rPr lang="es-ES" dirty="0" err="1">
                <a:solidFill>
                  <a:srgbClr val="002060"/>
                </a:solidFill>
                <a:latin typeface="Arial" pitchFamily="34" charset="0"/>
                <a:cs typeface="Arial" pitchFamily="34" charset="0"/>
              </a:rPr>
              <a:t>project’s</a:t>
            </a:r>
            <a:r>
              <a:rPr lang="es-ES" dirty="0">
                <a:solidFill>
                  <a:srgbClr val="002060"/>
                </a:solidFill>
                <a:latin typeface="Arial" pitchFamily="34" charset="0"/>
                <a:cs typeface="Arial" pitchFamily="34" charset="0"/>
              </a:rPr>
              <a:t> </a:t>
            </a:r>
            <a:r>
              <a:rPr lang="es-ES" dirty="0" err="1">
                <a:solidFill>
                  <a:srgbClr val="002060"/>
                </a:solidFill>
                <a:latin typeface="Arial" pitchFamily="34" charset="0"/>
                <a:cs typeface="Arial" pitchFamily="34" charset="0"/>
              </a:rPr>
              <a:t>pathways</a:t>
            </a:r>
            <a:r>
              <a:rPr lang="es-ES" dirty="0">
                <a:solidFill>
                  <a:srgbClr val="002060"/>
                </a:solidFill>
                <a:latin typeface="Arial" pitchFamily="34" charset="0"/>
                <a:cs typeface="Arial" pitchFamily="34" charset="0"/>
              </a:rPr>
              <a:t> </a:t>
            </a:r>
            <a:r>
              <a:rPr lang="es-ES" dirty="0" err="1">
                <a:solidFill>
                  <a:srgbClr val="002060"/>
                </a:solidFill>
                <a:latin typeface="Arial" pitchFamily="34" charset="0"/>
                <a:cs typeface="Arial" pitchFamily="34" charset="0"/>
              </a:rPr>
              <a:t>towards</a:t>
            </a:r>
            <a:r>
              <a:rPr lang="es-ES" dirty="0">
                <a:solidFill>
                  <a:srgbClr val="002060"/>
                </a:solidFill>
                <a:latin typeface="Arial" pitchFamily="34" charset="0"/>
                <a:cs typeface="Arial" pitchFamily="34" charset="0"/>
              </a:rPr>
              <a:t> </a:t>
            </a:r>
            <a:r>
              <a:rPr lang="es-ES" dirty="0" err="1">
                <a:solidFill>
                  <a:srgbClr val="002060"/>
                </a:solidFill>
                <a:latin typeface="Arial" pitchFamily="34" charset="0"/>
                <a:cs typeface="Arial" pitchFamily="34" charset="0"/>
              </a:rPr>
              <a:t>impact</a:t>
            </a:r>
            <a:endParaRPr lang="es-ES" dirty="0">
              <a:solidFill>
                <a:srgbClr val="002060"/>
              </a:solidFill>
              <a:latin typeface="Arial" pitchFamily="34" charset="0"/>
              <a:cs typeface="Arial" pitchFamily="34" charset="0"/>
            </a:endParaRPr>
          </a:p>
        </p:txBody>
      </p:sp>
      <p:sp>
        <p:nvSpPr>
          <p:cNvPr id="7" name="CuadroTexto 6">
            <a:extLst>
              <a:ext uri="{FF2B5EF4-FFF2-40B4-BE49-F238E27FC236}">
                <a16:creationId xmlns:a16="http://schemas.microsoft.com/office/drawing/2014/main" id="{AF877ED5-8269-4932-A549-E61EC353B484}"/>
              </a:ext>
            </a:extLst>
          </p:cNvPr>
          <p:cNvSpPr txBox="1"/>
          <p:nvPr/>
        </p:nvSpPr>
        <p:spPr>
          <a:xfrm>
            <a:off x="5673559" y="1133553"/>
            <a:ext cx="6197600" cy="4647426"/>
          </a:xfrm>
          <a:prstGeom prst="rect">
            <a:avLst/>
          </a:prstGeom>
          <a:noFill/>
        </p:spPr>
        <p:txBody>
          <a:bodyPr wrap="square" rtlCol="0">
            <a:spAutoFit/>
          </a:bodyPr>
          <a:lstStyle/>
          <a:p>
            <a:pPr marL="285750" indent="-285750" algn="just">
              <a:buFont typeface="Arial" panose="020B0604020202020204" pitchFamily="34" charset="0"/>
              <a:buChar char="•"/>
            </a:pPr>
            <a:r>
              <a:rPr lang="es-ES" dirty="0">
                <a:solidFill>
                  <a:srgbClr val="002060"/>
                </a:solidFill>
              </a:rPr>
              <a:t>Contribución significativa del sector no académico</a:t>
            </a:r>
          </a:p>
          <a:p>
            <a:pPr marL="285750" indent="-285750" algn="just">
              <a:buFont typeface="Arial" panose="020B0604020202020204" pitchFamily="34" charset="0"/>
              <a:buChar char="•"/>
            </a:pPr>
            <a:r>
              <a:rPr lang="es-ES" dirty="0">
                <a:solidFill>
                  <a:srgbClr val="002060"/>
                </a:solidFill>
              </a:rPr>
              <a:t>Desarrollar elementos sostenibles (= duraderos) de los programas de doctorado una vez finalizada la financiación de la DN</a:t>
            </a:r>
          </a:p>
          <a:p>
            <a:pPr marL="449263" lvl="1" indent="-285750" algn="just">
              <a:buFont typeface="Arial" panose="020B0604020202020204" pitchFamily="34" charset="0"/>
              <a:buChar char="•"/>
            </a:pPr>
            <a:r>
              <a:rPr lang="es-ES" sz="1600" dirty="0">
                <a:solidFill>
                  <a:srgbClr val="002060"/>
                </a:solidFill>
              </a:rPr>
              <a:t>Programas de formación, ofrecidas a nivel local o de </a:t>
            </a:r>
            <a:r>
              <a:rPr lang="es-ES" sz="1600" dirty="0" err="1">
                <a:solidFill>
                  <a:srgbClr val="002060"/>
                </a:solidFill>
              </a:rPr>
              <a:t>network</a:t>
            </a:r>
            <a:r>
              <a:rPr lang="es-ES" sz="1600" dirty="0">
                <a:solidFill>
                  <a:srgbClr val="002060"/>
                </a:solidFill>
              </a:rPr>
              <a:t>.</a:t>
            </a:r>
          </a:p>
          <a:p>
            <a:pPr marL="449263" lvl="1" indent="-285750" algn="just">
              <a:buFont typeface="Arial" panose="020B0604020202020204" pitchFamily="34" charset="0"/>
              <a:buChar char="•"/>
            </a:pPr>
            <a:r>
              <a:rPr lang="es-ES" sz="1600" dirty="0">
                <a:solidFill>
                  <a:srgbClr val="002060"/>
                </a:solidFill>
              </a:rPr>
              <a:t>Cooperación duradera (</a:t>
            </a:r>
            <a:r>
              <a:rPr lang="es-ES" sz="1600" dirty="0" err="1">
                <a:solidFill>
                  <a:srgbClr val="002060"/>
                </a:solidFill>
              </a:rPr>
              <a:t>secondments</a:t>
            </a:r>
            <a:r>
              <a:rPr lang="es-ES" sz="1600" dirty="0">
                <a:solidFill>
                  <a:srgbClr val="002060"/>
                </a:solidFill>
              </a:rPr>
              <a:t>)</a:t>
            </a:r>
          </a:p>
          <a:p>
            <a:pPr marL="449263" lvl="1" indent="-285750" algn="just">
              <a:buFont typeface="Arial" panose="020B0604020202020204" pitchFamily="34" charset="0"/>
              <a:buChar char="•"/>
            </a:pPr>
            <a:r>
              <a:rPr lang="es-ES" sz="1600" dirty="0">
                <a:solidFill>
                  <a:srgbClr val="002060"/>
                </a:solidFill>
              </a:rPr>
              <a:t>Sostenibilidad de la contratación de investigadores según código de conducta</a:t>
            </a:r>
          </a:p>
          <a:p>
            <a:pPr marL="449263" lvl="1" indent="-285750" algn="just">
              <a:buFont typeface="Arial" panose="020B0604020202020204" pitchFamily="34" charset="0"/>
              <a:buChar char="•"/>
            </a:pPr>
            <a:endParaRPr lang="es-ES" sz="1600" dirty="0">
              <a:solidFill>
                <a:srgbClr val="002060"/>
              </a:solidFill>
            </a:endParaRPr>
          </a:p>
          <a:p>
            <a:pPr marL="285750" indent="-285750" algn="just">
              <a:buFont typeface="Arial" panose="020B0604020202020204" pitchFamily="34" charset="0"/>
              <a:buChar char="•"/>
            </a:pPr>
            <a:r>
              <a:rPr lang="es-ES" dirty="0">
                <a:solidFill>
                  <a:srgbClr val="002060"/>
                </a:solidFill>
              </a:rPr>
              <a:t>Impacto de la formación</a:t>
            </a:r>
          </a:p>
          <a:p>
            <a:pPr marL="285750" indent="-285750" algn="just">
              <a:buFont typeface="Arial" panose="020B0604020202020204" pitchFamily="34" charset="0"/>
              <a:buChar char="•"/>
            </a:pPr>
            <a:endParaRPr lang="es-ES" dirty="0">
              <a:solidFill>
                <a:srgbClr val="002060"/>
              </a:solidFill>
            </a:endParaRPr>
          </a:p>
          <a:p>
            <a:pPr marL="285750" indent="-285750" algn="just">
              <a:buFont typeface="Arial" panose="020B0604020202020204" pitchFamily="34" charset="0"/>
              <a:buChar char="•"/>
            </a:pPr>
            <a:endParaRPr lang="es-ES" dirty="0">
              <a:solidFill>
                <a:srgbClr val="002060"/>
              </a:solidFill>
            </a:endParaRPr>
          </a:p>
          <a:p>
            <a:pPr marL="285750" indent="-285750" algn="just">
              <a:buFont typeface="Arial" panose="020B0604020202020204" pitchFamily="34" charset="0"/>
              <a:buChar char="•"/>
            </a:pPr>
            <a:r>
              <a:rPr lang="es-ES" dirty="0">
                <a:solidFill>
                  <a:srgbClr val="002060"/>
                </a:solidFill>
              </a:rPr>
              <a:t>Diseminación y comunicación</a:t>
            </a:r>
          </a:p>
          <a:p>
            <a:pPr marL="285750" indent="-285750" algn="just">
              <a:buFont typeface="Arial" panose="020B0604020202020204" pitchFamily="34" charset="0"/>
              <a:buChar char="•"/>
            </a:pPr>
            <a:endParaRPr lang="es-ES" dirty="0">
              <a:solidFill>
                <a:srgbClr val="002060"/>
              </a:solidFill>
            </a:endParaRPr>
          </a:p>
          <a:p>
            <a:pPr marL="285750" indent="-285750" algn="just">
              <a:buFont typeface="Arial" panose="020B0604020202020204" pitchFamily="34" charset="0"/>
              <a:buChar char="•"/>
            </a:pPr>
            <a:endParaRPr lang="es-ES" dirty="0">
              <a:solidFill>
                <a:srgbClr val="002060"/>
              </a:solidFill>
            </a:endParaRPr>
          </a:p>
          <a:p>
            <a:pPr marL="285750" indent="-285750" algn="just">
              <a:buFont typeface="Arial" panose="020B0604020202020204" pitchFamily="34" charset="0"/>
              <a:buChar char="•"/>
            </a:pPr>
            <a:r>
              <a:rPr lang="es-ES" dirty="0">
                <a:solidFill>
                  <a:srgbClr val="002060"/>
                </a:solidFill>
              </a:rPr>
              <a:t>Impacto científico, económico y social </a:t>
            </a:r>
          </a:p>
          <a:p>
            <a:pPr marL="285750" indent="-285750" algn="just">
              <a:buFont typeface="Arial" panose="020B0604020202020204" pitchFamily="34" charset="0"/>
              <a:buChar char="•"/>
            </a:pPr>
            <a:endParaRPr lang="es-ES" dirty="0">
              <a:solidFill>
                <a:srgbClr val="002060"/>
              </a:solidFill>
            </a:endParaRPr>
          </a:p>
        </p:txBody>
      </p:sp>
      <p:sp>
        <p:nvSpPr>
          <p:cNvPr id="8" name="Flecha: hacia la izquierda 7">
            <a:extLst>
              <a:ext uri="{FF2B5EF4-FFF2-40B4-BE49-F238E27FC236}">
                <a16:creationId xmlns:a16="http://schemas.microsoft.com/office/drawing/2014/main" id="{48B5C242-9C0C-44AD-A8E1-1592EC678041}"/>
              </a:ext>
            </a:extLst>
          </p:cNvPr>
          <p:cNvSpPr/>
          <p:nvPr/>
        </p:nvSpPr>
        <p:spPr>
          <a:xfrm>
            <a:off x="4672771" y="2011680"/>
            <a:ext cx="624954" cy="280257"/>
          </a:xfrm>
          <a:prstGeom prst="leftArrow">
            <a:avLst/>
          </a:prstGeom>
          <a:solidFill>
            <a:srgbClr val="02CC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Flecha: hacia la izquierda 8">
            <a:extLst>
              <a:ext uri="{FF2B5EF4-FFF2-40B4-BE49-F238E27FC236}">
                <a16:creationId xmlns:a16="http://schemas.microsoft.com/office/drawing/2014/main" id="{917E3F36-C8BC-DCF6-1E92-2590AEEDA0AC}"/>
              </a:ext>
            </a:extLst>
          </p:cNvPr>
          <p:cNvSpPr/>
          <p:nvPr/>
        </p:nvSpPr>
        <p:spPr>
          <a:xfrm>
            <a:off x="4720472" y="3547146"/>
            <a:ext cx="624954" cy="280257"/>
          </a:xfrm>
          <a:prstGeom prst="leftArrow">
            <a:avLst/>
          </a:prstGeom>
          <a:solidFill>
            <a:srgbClr val="02CC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lecha: hacia la izquierda 9">
            <a:extLst>
              <a:ext uri="{FF2B5EF4-FFF2-40B4-BE49-F238E27FC236}">
                <a16:creationId xmlns:a16="http://schemas.microsoft.com/office/drawing/2014/main" id="{D8234489-602E-2D87-635C-A6202DA18211}"/>
              </a:ext>
            </a:extLst>
          </p:cNvPr>
          <p:cNvSpPr/>
          <p:nvPr/>
        </p:nvSpPr>
        <p:spPr>
          <a:xfrm>
            <a:off x="4720472" y="4339626"/>
            <a:ext cx="624954" cy="280257"/>
          </a:xfrm>
          <a:prstGeom prst="leftArrow">
            <a:avLst/>
          </a:prstGeom>
          <a:solidFill>
            <a:srgbClr val="02CC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Flecha: hacia la izquierda 10">
            <a:extLst>
              <a:ext uri="{FF2B5EF4-FFF2-40B4-BE49-F238E27FC236}">
                <a16:creationId xmlns:a16="http://schemas.microsoft.com/office/drawing/2014/main" id="{85E1A7C5-AC51-6400-BA63-E545AF2A0DA2}"/>
              </a:ext>
            </a:extLst>
          </p:cNvPr>
          <p:cNvSpPr/>
          <p:nvPr/>
        </p:nvSpPr>
        <p:spPr>
          <a:xfrm>
            <a:off x="4672771" y="5200686"/>
            <a:ext cx="624954" cy="280257"/>
          </a:xfrm>
          <a:prstGeom prst="leftArrow">
            <a:avLst/>
          </a:prstGeom>
          <a:solidFill>
            <a:srgbClr val="02CC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Abrir llave 11">
            <a:extLst>
              <a:ext uri="{FF2B5EF4-FFF2-40B4-BE49-F238E27FC236}">
                <a16:creationId xmlns:a16="http://schemas.microsoft.com/office/drawing/2014/main" id="{0F575002-1FB0-84DA-3056-2B1CA17B1BE8}"/>
              </a:ext>
            </a:extLst>
          </p:cNvPr>
          <p:cNvSpPr/>
          <p:nvPr/>
        </p:nvSpPr>
        <p:spPr>
          <a:xfrm>
            <a:off x="5402580" y="1133553"/>
            <a:ext cx="358140" cy="2177301"/>
          </a:xfrm>
          <a:prstGeom prst="leftBrace">
            <a:avLst>
              <a:gd name="adj1" fmla="val 8333"/>
              <a:gd name="adj2" fmla="val 46150"/>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6425936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561E1E-7E49-4885-BB54-05A6A33C8263}"/>
              </a:ext>
            </a:extLst>
          </p:cNvPr>
          <p:cNvSpPr>
            <a:spLocks noGrp="1"/>
          </p:cNvSpPr>
          <p:nvPr>
            <p:ph type="title"/>
          </p:nvPr>
        </p:nvSpPr>
        <p:spPr/>
        <p:txBody>
          <a:bodyPr/>
          <a:lstStyle/>
          <a:p>
            <a:r>
              <a:rPr lang="es-ES" dirty="0"/>
              <a:t>IMPACTO</a:t>
            </a:r>
          </a:p>
        </p:txBody>
      </p:sp>
      <p:sp>
        <p:nvSpPr>
          <p:cNvPr id="3" name="Marcador de número de diapositiva 2">
            <a:extLst>
              <a:ext uri="{FF2B5EF4-FFF2-40B4-BE49-F238E27FC236}">
                <a16:creationId xmlns:a16="http://schemas.microsoft.com/office/drawing/2014/main" id="{20E88958-EB85-4C04-A266-A50EE7FB6521}"/>
              </a:ext>
            </a:extLst>
          </p:cNvPr>
          <p:cNvSpPr>
            <a:spLocks noGrp="1"/>
          </p:cNvSpPr>
          <p:nvPr>
            <p:ph type="sldNum" sz="quarter" idx="4"/>
          </p:nvPr>
        </p:nvSpPr>
        <p:spPr/>
        <p:txBody>
          <a:bodyPr/>
          <a:lstStyle/>
          <a:p>
            <a:fld id="{F6F97755-CF1C-49EE-9832-9FD78690BC2A}" type="slidenum">
              <a:rPr lang="es-ES" smtClean="0"/>
              <a:pPr/>
              <a:t>33</a:t>
            </a:fld>
            <a:endParaRPr lang="es-ES" dirty="0"/>
          </a:p>
        </p:txBody>
      </p:sp>
      <p:sp>
        <p:nvSpPr>
          <p:cNvPr id="4" name="6 Rectángulo">
            <a:extLst>
              <a:ext uri="{FF2B5EF4-FFF2-40B4-BE49-F238E27FC236}">
                <a16:creationId xmlns:a16="http://schemas.microsoft.com/office/drawing/2014/main" id="{4E6F68ED-D9F7-4ADB-A618-DD5EA62CAA50}"/>
              </a:ext>
            </a:extLst>
          </p:cNvPr>
          <p:cNvSpPr/>
          <p:nvPr/>
        </p:nvSpPr>
        <p:spPr>
          <a:xfrm>
            <a:off x="696675" y="1133553"/>
            <a:ext cx="3960440" cy="319113"/>
          </a:xfrm>
          <a:prstGeom prst="rect">
            <a:avLst/>
          </a:prstGeom>
          <a:solidFill>
            <a:srgbClr val="002864"/>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b="1" dirty="0"/>
              <a:t>2. Impacto</a:t>
            </a:r>
          </a:p>
        </p:txBody>
      </p:sp>
      <p:sp>
        <p:nvSpPr>
          <p:cNvPr id="5" name="8 Rectángulo">
            <a:extLst>
              <a:ext uri="{FF2B5EF4-FFF2-40B4-BE49-F238E27FC236}">
                <a16:creationId xmlns:a16="http://schemas.microsoft.com/office/drawing/2014/main" id="{25D51DE1-60E1-45DD-8AE3-66C35181F5D6}"/>
              </a:ext>
            </a:extLst>
          </p:cNvPr>
          <p:cNvSpPr/>
          <p:nvPr/>
        </p:nvSpPr>
        <p:spPr>
          <a:xfrm>
            <a:off x="696673" y="1650104"/>
            <a:ext cx="3960440" cy="2902985"/>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lvl="2" indent="-285750">
              <a:lnSpc>
                <a:spcPct val="150000"/>
              </a:lnSpc>
              <a:buFont typeface="Arial" panose="020B0604020202020204" pitchFamily="34" charset="0"/>
              <a:buChar char="•"/>
            </a:pPr>
            <a:r>
              <a:rPr lang="es-ES" b="1" dirty="0">
                <a:solidFill>
                  <a:srgbClr val="02CC9C"/>
                </a:solidFill>
                <a:latin typeface="Arial" pitchFamily="34" charset="0"/>
                <a:cs typeface="Arial" pitchFamily="34" charset="0"/>
              </a:rPr>
              <a:t>2.1</a:t>
            </a:r>
            <a:r>
              <a:rPr lang="es-ES" dirty="0">
                <a:solidFill>
                  <a:srgbClr val="02CC9C"/>
                </a:solidFill>
                <a:latin typeface="Arial" pitchFamily="34" charset="0"/>
                <a:cs typeface="Arial" pitchFamily="34" charset="0"/>
              </a:rPr>
              <a:t> </a:t>
            </a:r>
            <a:r>
              <a:rPr lang="en-GB" i="1" dirty="0">
                <a:solidFill>
                  <a:srgbClr val="002060"/>
                </a:solidFill>
                <a:latin typeface="Arial" pitchFamily="34" charset="0"/>
                <a:cs typeface="Arial" pitchFamily="34" charset="0"/>
              </a:rPr>
              <a:t>Project’s pathway towards impact</a:t>
            </a:r>
          </a:p>
          <a:p>
            <a:pPr marL="742950" lvl="2" indent="-285750">
              <a:lnSpc>
                <a:spcPct val="150000"/>
              </a:lnSpc>
              <a:buFont typeface="Arial" panose="020B0604020202020204" pitchFamily="34" charset="0"/>
              <a:buChar char="•"/>
            </a:pPr>
            <a:r>
              <a:rPr lang="es-ES" b="1" dirty="0">
                <a:solidFill>
                  <a:srgbClr val="02CC9C"/>
                </a:solidFill>
                <a:latin typeface="Arial" pitchFamily="34" charset="0"/>
                <a:cs typeface="Arial" pitchFamily="34" charset="0"/>
              </a:rPr>
              <a:t>2.2</a:t>
            </a:r>
            <a:r>
              <a:rPr lang="es-ES" dirty="0">
                <a:solidFill>
                  <a:srgbClr val="002060"/>
                </a:solidFill>
                <a:latin typeface="Arial" pitchFamily="34" charset="0"/>
                <a:cs typeface="Arial" pitchFamily="34" charset="0"/>
              </a:rPr>
              <a:t> Medidas para maximizar el impacto: comunicación, diseminación y explotación</a:t>
            </a:r>
          </a:p>
          <a:p>
            <a:pPr marL="742950" lvl="2" indent="-285750">
              <a:lnSpc>
                <a:spcPct val="150000"/>
              </a:lnSpc>
              <a:buFont typeface="Arial" panose="020B0604020202020204" pitchFamily="34" charset="0"/>
              <a:buChar char="•"/>
            </a:pPr>
            <a:r>
              <a:rPr lang="es-ES" b="1" dirty="0">
                <a:solidFill>
                  <a:srgbClr val="02CC9C"/>
                </a:solidFill>
                <a:latin typeface="Arial" pitchFamily="34" charset="0"/>
                <a:cs typeface="Arial" pitchFamily="34" charset="0"/>
              </a:rPr>
              <a:t>2.3 </a:t>
            </a:r>
            <a:r>
              <a:rPr lang="es-ES" dirty="0">
                <a:solidFill>
                  <a:srgbClr val="002060"/>
                </a:solidFill>
                <a:latin typeface="Arial" pitchFamily="34" charset="0"/>
                <a:cs typeface="Arial" pitchFamily="34" charset="0"/>
              </a:rPr>
              <a:t>Resumen</a:t>
            </a:r>
          </a:p>
        </p:txBody>
      </p:sp>
      <p:sp>
        <p:nvSpPr>
          <p:cNvPr id="6" name="Abrir llave 5">
            <a:extLst>
              <a:ext uri="{FF2B5EF4-FFF2-40B4-BE49-F238E27FC236}">
                <a16:creationId xmlns:a16="http://schemas.microsoft.com/office/drawing/2014/main" id="{137BD300-E610-49D5-8E4E-EF9492BBBDFB}"/>
              </a:ext>
            </a:extLst>
          </p:cNvPr>
          <p:cNvSpPr/>
          <p:nvPr/>
        </p:nvSpPr>
        <p:spPr>
          <a:xfrm>
            <a:off x="5466539" y="1133552"/>
            <a:ext cx="445356" cy="4240305"/>
          </a:xfrm>
          <a:prstGeom prst="leftBrace">
            <a:avLst>
              <a:gd name="adj1" fmla="val 22513"/>
              <a:gd name="adj2" fmla="val 49337"/>
            </a:avLst>
          </a:prstGeom>
          <a:ln w="28575">
            <a:solidFill>
              <a:srgbClr val="02CC9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b="1" dirty="0"/>
          </a:p>
        </p:txBody>
      </p:sp>
      <p:sp>
        <p:nvSpPr>
          <p:cNvPr id="7" name="CuadroTexto 6">
            <a:extLst>
              <a:ext uri="{FF2B5EF4-FFF2-40B4-BE49-F238E27FC236}">
                <a16:creationId xmlns:a16="http://schemas.microsoft.com/office/drawing/2014/main" id="{AF877ED5-8269-4932-A549-E61EC353B484}"/>
              </a:ext>
            </a:extLst>
          </p:cNvPr>
          <p:cNvSpPr txBox="1"/>
          <p:nvPr/>
        </p:nvSpPr>
        <p:spPr>
          <a:xfrm>
            <a:off x="5673559" y="1133553"/>
            <a:ext cx="6197600" cy="4524315"/>
          </a:xfrm>
          <a:prstGeom prst="rect">
            <a:avLst/>
          </a:prstGeom>
          <a:noFill/>
        </p:spPr>
        <p:txBody>
          <a:bodyPr wrap="square" rtlCol="0">
            <a:spAutoFit/>
          </a:bodyPr>
          <a:lstStyle/>
          <a:p>
            <a:pPr marL="285750" indent="-285750" algn="just">
              <a:buFont typeface="Arial" panose="020B0604020202020204" pitchFamily="34" charset="0"/>
              <a:buChar char="•"/>
            </a:pPr>
            <a:r>
              <a:rPr lang="es-ES" dirty="0">
                <a:solidFill>
                  <a:srgbClr val="002060"/>
                </a:solidFill>
              </a:rPr>
              <a:t>Medidas de </a:t>
            </a:r>
            <a:r>
              <a:rPr lang="es-ES" b="1" dirty="0">
                <a:solidFill>
                  <a:srgbClr val="002060"/>
                </a:solidFill>
              </a:rPr>
              <a:t>comunicación, diseminación </a:t>
            </a:r>
            <a:r>
              <a:rPr lang="es-ES" dirty="0">
                <a:solidFill>
                  <a:srgbClr val="002060"/>
                </a:solidFill>
              </a:rPr>
              <a:t>y </a:t>
            </a:r>
            <a:r>
              <a:rPr lang="es-ES" b="1" dirty="0">
                <a:solidFill>
                  <a:srgbClr val="002060"/>
                </a:solidFill>
              </a:rPr>
              <a:t>explotació</a:t>
            </a:r>
            <a:r>
              <a:rPr lang="es-ES" dirty="0">
                <a:solidFill>
                  <a:srgbClr val="002060"/>
                </a:solidFill>
              </a:rPr>
              <a:t>n previstas, así como los grupos destinatarios a los que van dirigidas (usuarios finales, comunidad científica, actores financieros, etc.).</a:t>
            </a:r>
          </a:p>
          <a:p>
            <a:pPr marL="742950" lvl="1" indent="-285750" algn="just">
              <a:buFontTx/>
              <a:buChar char="-"/>
            </a:pPr>
            <a:r>
              <a:rPr lang="es-ES" dirty="0">
                <a:solidFill>
                  <a:srgbClr val="002060"/>
                </a:solidFill>
              </a:rPr>
              <a:t>Deberá servir como una primera versión del “plan para la diseminación, comunicación y explotación del proyecto”.</a:t>
            </a:r>
          </a:p>
          <a:p>
            <a:pPr marL="742950" lvl="1" indent="-285750" algn="just">
              <a:buFontTx/>
              <a:buChar char="-"/>
            </a:pPr>
            <a:r>
              <a:rPr lang="es-ES" dirty="0">
                <a:solidFill>
                  <a:srgbClr val="002060"/>
                </a:solidFill>
              </a:rPr>
              <a:t>Todas las medidas deben ser proporcionales a la escala del proyecto, y deben contener acciones concretas que se aplicarán tanto durante como después de la finalización del proyecto. Siempre ligado al paquete de diseminación y explotación.</a:t>
            </a:r>
          </a:p>
          <a:p>
            <a:pPr marL="285750" indent="-285750" algn="just">
              <a:buFont typeface="Arial" panose="020B0604020202020204" pitchFamily="34" charset="0"/>
              <a:buChar char="•"/>
            </a:pPr>
            <a:r>
              <a:rPr lang="es-ES" dirty="0">
                <a:solidFill>
                  <a:srgbClr val="002060"/>
                </a:solidFill>
              </a:rPr>
              <a:t>Gestión de los </a:t>
            </a:r>
            <a:r>
              <a:rPr lang="es-ES" b="1" dirty="0">
                <a:solidFill>
                  <a:srgbClr val="002060"/>
                </a:solidFill>
              </a:rPr>
              <a:t>derechos de propiedad intelectual </a:t>
            </a:r>
            <a:r>
              <a:rPr lang="es-ES" dirty="0">
                <a:solidFill>
                  <a:srgbClr val="002060"/>
                </a:solidFill>
              </a:rPr>
              <a:t>(IPR): patentes, derechos de diseño, copyright, secreto empresarial, etc. </a:t>
            </a:r>
          </a:p>
          <a:p>
            <a:pPr marL="285750" indent="-285750" algn="just">
              <a:buFont typeface="Arial" panose="020B0604020202020204" pitchFamily="34" charset="0"/>
              <a:buChar char="•"/>
            </a:pPr>
            <a:endParaRPr lang="es-ES" dirty="0">
              <a:solidFill>
                <a:srgbClr val="002060"/>
              </a:solidFill>
            </a:endParaRPr>
          </a:p>
        </p:txBody>
      </p:sp>
      <p:sp>
        <p:nvSpPr>
          <p:cNvPr id="8" name="Flecha: hacia la izquierda 7">
            <a:extLst>
              <a:ext uri="{FF2B5EF4-FFF2-40B4-BE49-F238E27FC236}">
                <a16:creationId xmlns:a16="http://schemas.microsoft.com/office/drawing/2014/main" id="{48B5C242-9C0C-44AD-A8E1-1592EC678041}"/>
              </a:ext>
            </a:extLst>
          </p:cNvPr>
          <p:cNvSpPr/>
          <p:nvPr/>
        </p:nvSpPr>
        <p:spPr>
          <a:xfrm>
            <a:off x="4436871" y="3062740"/>
            <a:ext cx="838513" cy="319113"/>
          </a:xfrm>
          <a:prstGeom prst="leftArrow">
            <a:avLst/>
          </a:prstGeom>
          <a:solidFill>
            <a:srgbClr val="02CC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4093800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E3D167-CFB7-4A12-A126-D85F98D991C4}"/>
              </a:ext>
            </a:extLst>
          </p:cNvPr>
          <p:cNvSpPr>
            <a:spLocks noGrp="1"/>
          </p:cNvSpPr>
          <p:nvPr>
            <p:ph type="title"/>
          </p:nvPr>
        </p:nvSpPr>
        <p:spPr/>
        <p:txBody>
          <a:bodyPr/>
          <a:lstStyle/>
          <a:p>
            <a:r>
              <a:rPr lang="es-ES" dirty="0"/>
              <a:t>MEDIDAS PARA MAXIMIZAR EL IMPACTO</a:t>
            </a:r>
          </a:p>
        </p:txBody>
      </p:sp>
      <p:sp>
        <p:nvSpPr>
          <p:cNvPr id="3" name="Marcador de número de diapositiva 2">
            <a:extLst>
              <a:ext uri="{FF2B5EF4-FFF2-40B4-BE49-F238E27FC236}">
                <a16:creationId xmlns:a16="http://schemas.microsoft.com/office/drawing/2014/main" id="{4673AC75-8A11-46BA-8B4D-54F7651BA65F}"/>
              </a:ext>
            </a:extLst>
          </p:cNvPr>
          <p:cNvSpPr>
            <a:spLocks noGrp="1"/>
          </p:cNvSpPr>
          <p:nvPr>
            <p:ph type="sldNum" sz="quarter" idx="4"/>
          </p:nvPr>
        </p:nvSpPr>
        <p:spPr>
          <a:xfrm>
            <a:off x="774696" y="5879941"/>
            <a:ext cx="403229" cy="365125"/>
          </a:xfrm>
        </p:spPr>
        <p:txBody>
          <a:bodyPr/>
          <a:lstStyle/>
          <a:p>
            <a:fld id="{F6F97755-CF1C-49EE-9832-9FD78690BC2A}" type="slidenum">
              <a:rPr lang="es-ES" smtClean="0"/>
              <a:pPr/>
              <a:t>34</a:t>
            </a:fld>
            <a:endParaRPr lang="es-ES" dirty="0"/>
          </a:p>
        </p:txBody>
      </p:sp>
      <p:sp>
        <p:nvSpPr>
          <p:cNvPr id="4" name="Text Placeholder 2">
            <a:extLst>
              <a:ext uri="{FF2B5EF4-FFF2-40B4-BE49-F238E27FC236}">
                <a16:creationId xmlns:a16="http://schemas.microsoft.com/office/drawing/2014/main" id="{F415828C-9909-42A6-B115-285804619418}"/>
              </a:ext>
            </a:extLst>
          </p:cNvPr>
          <p:cNvSpPr txBox="1">
            <a:spLocks/>
          </p:cNvSpPr>
          <p:nvPr/>
        </p:nvSpPr>
        <p:spPr>
          <a:xfrm>
            <a:off x="838200" y="1016310"/>
            <a:ext cx="10515600" cy="1224000"/>
          </a:xfrm>
          <a:prstGeom prst="rect">
            <a:avLst/>
          </a:prstGeom>
          <a:ln w="28575">
            <a:solidFill>
              <a:schemeClr val="accent4"/>
            </a:solidFill>
            <a:prstDash val="sysDot"/>
          </a:ln>
        </p:spPr>
        <p:txBody>
          <a:bodyPr vert="horz" lIns="91440" tIns="144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79713" algn="just">
              <a:spcAft>
                <a:spcPts val="1200"/>
              </a:spcAft>
              <a:buClr>
                <a:schemeClr val="tx1"/>
              </a:buClr>
            </a:pPr>
            <a:r>
              <a:rPr lang="es-ES" dirty="0">
                <a:solidFill>
                  <a:srgbClr val="404A52"/>
                </a:solidFill>
              </a:rPr>
              <a:t>Incluir un proyecto de plan en la propuesta es una condición de admisibilidad, a menos que el tema del programa de trabajo indique explícitamente lo contrario. </a:t>
            </a:r>
            <a:endParaRPr lang="en-US" dirty="0">
              <a:solidFill>
                <a:srgbClr val="404A52"/>
              </a:solidFill>
            </a:endParaRPr>
          </a:p>
        </p:txBody>
      </p:sp>
      <p:sp>
        <p:nvSpPr>
          <p:cNvPr id="5" name="TextBox 4">
            <a:extLst>
              <a:ext uri="{FF2B5EF4-FFF2-40B4-BE49-F238E27FC236}">
                <a16:creationId xmlns:a16="http://schemas.microsoft.com/office/drawing/2014/main" id="{B8C340AD-01BA-4022-9BF3-EB71D82DE2D1}"/>
              </a:ext>
            </a:extLst>
          </p:cNvPr>
          <p:cNvSpPr txBox="1"/>
          <p:nvPr/>
        </p:nvSpPr>
        <p:spPr>
          <a:xfrm>
            <a:off x="838200" y="2498745"/>
            <a:ext cx="10515600" cy="772107"/>
          </a:xfrm>
          <a:prstGeom prst="rect">
            <a:avLst/>
          </a:prstGeom>
          <a:solidFill>
            <a:srgbClr val="02CC9C"/>
          </a:solidFill>
          <a:ln>
            <a:noFill/>
          </a:ln>
        </p:spPr>
        <p:txBody>
          <a:bodyPr wrap="square" lIns="108000" tIns="108000" rIns="108000" bIns="108000" rtlCol="0">
            <a:spAutoFit/>
          </a:bodyPr>
          <a:lstStyle/>
          <a:p>
            <a:pPr algn="just">
              <a:spcAft>
                <a:spcPts val="1200"/>
              </a:spcAft>
              <a:buClr>
                <a:srgbClr val="FBC400"/>
              </a:buClr>
            </a:pPr>
            <a:r>
              <a:rPr lang="es-ES" kern="0" spc="-30" dirty="0">
                <a:solidFill>
                  <a:srgbClr val="002060"/>
                </a:solidFill>
                <a:cs typeface="Arial" panose="020B0604020202020204" pitchFamily="34" charset="0"/>
              </a:rPr>
              <a:t>Todas las medidas deben ser </a:t>
            </a:r>
            <a:r>
              <a:rPr lang="es-ES" b="1" kern="0" spc="-30" dirty="0">
                <a:solidFill>
                  <a:srgbClr val="002060"/>
                </a:solidFill>
                <a:cs typeface="Arial" panose="020B0604020202020204" pitchFamily="34" charset="0"/>
              </a:rPr>
              <a:t>proporcionales</a:t>
            </a:r>
            <a:r>
              <a:rPr lang="es-ES" kern="0" spc="-30" dirty="0">
                <a:solidFill>
                  <a:srgbClr val="002060"/>
                </a:solidFill>
                <a:cs typeface="Arial" panose="020B0604020202020204" pitchFamily="34" charset="0"/>
              </a:rPr>
              <a:t> a la escala del proyecto, y deben contener acciones concretas que se aplicarán tanto durante como después de la finalización del proyecto</a:t>
            </a:r>
            <a:endParaRPr lang="de-DE" dirty="0">
              <a:solidFill>
                <a:srgbClr val="002060"/>
              </a:solidFill>
              <a:cs typeface="Arial" panose="020B0604020202020204" pitchFamily="34" charset="0"/>
            </a:endParaRPr>
          </a:p>
        </p:txBody>
      </p:sp>
      <p:sp>
        <p:nvSpPr>
          <p:cNvPr id="6" name="Pentagon 11">
            <a:extLst>
              <a:ext uri="{FF2B5EF4-FFF2-40B4-BE49-F238E27FC236}">
                <a16:creationId xmlns:a16="http://schemas.microsoft.com/office/drawing/2014/main" id="{41AD040C-D89D-45E9-AB0F-D9BDDF8221A6}"/>
              </a:ext>
            </a:extLst>
          </p:cNvPr>
          <p:cNvSpPr/>
          <p:nvPr/>
        </p:nvSpPr>
        <p:spPr bwMode="auto">
          <a:xfrm>
            <a:off x="1019163" y="1165746"/>
            <a:ext cx="2492133" cy="920962"/>
          </a:xfrm>
          <a:prstGeom prst="homePlate">
            <a:avLst/>
          </a:prstGeom>
          <a:solidFill>
            <a:schemeClr val="accent2"/>
          </a:solidFill>
          <a:ln>
            <a:noFill/>
          </a:ln>
          <a:effectLst/>
        </p:spPr>
        <p:txBody>
          <a:bodyPr vert="horz" wrap="square" lIns="180000" tIns="45720" rIns="91440" bIns="45720" numCol="1" rtlCol="0" anchor="ctr" anchorCtr="0" compatLnSpc="1">
            <a:prstTxWarp prst="textNoShape">
              <a:avLst/>
            </a:prstTxWarp>
          </a:bodyPr>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pPr marL="3175" algn="ctr"/>
            <a:r>
              <a:rPr lang="es-ES" sz="1600" b="1" dirty="0">
                <a:solidFill>
                  <a:schemeClr val="bg1"/>
                </a:solidFill>
                <a:latin typeface="+mj-lt"/>
                <a:ea typeface="Verdana" panose="020B0604030504040204" pitchFamily="34" charset="0"/>
                <a:cs typeface="Verdana" panose="020B0604030504040204" pitchFamily="34" charset="0"/>
              </a:rPr>
              <a:t>Diseminación, comunicación y explotación</a:t>
            </a:r>
          </a:p>
        </p:txBody>
      </p:sp>
      <p:sp>
        <p:nvSpPr>
          <p:cNvPr id="7" name="Text Placeholder 2">
            <a:extLst>
              <a:ext uri="{FF2B5EF4-FFF2-40B4-BE49-F238E27FC236}">
                <a16:creationId xmlns:a16="http://schemas.microsoft.com/office/drawing/2014/main" id="{9D267536-7AFE-46F9-AD89-DE71F4B8F955}"/>
              </a:ext>
            </a:extLst>
          </p:cNvPr>
          <p:cNvSpPr txBox="1">
            <a:spLocks/>
          </p:cNvSpPr>
          <p:nvPr/>
        </p:nvSpPr>
        <p:spPr>
          <a:xfrm>
            <a:off x="838200" y="3529288"/>
            <a:ext cx="10515600" cy="2197052"/>
          </a:xfrm>
          <a:prstGeom prst="rect">
            <a:avLst/>
          </a:prstGeom>
          <a:solidFill>
            <a:schemeClr val="bg1"/>
          </a:solidFill>
          <a:ln w="12700">
            <a:noFill/>
          </a:ln>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chemeClr val="accent2"/>
              </a:buClr>
            </a:pPr>
            <a:r>
              <a:rPr lang="es-ES" sz="1800" dirty="0">
                <a:solidFill>
                  <a:srgbClr val="02CC9C"/>
                </a:solidFill>
                <a:cs typeface="Arial" panose="020B0604020202020204" pitchFamily="34" charset="0"/>
              </a:rPr>
              <a:t>Elementos clave del plan de C&amp;D&amp;E:</a:t>
            </a:r>
          </a:p>
          <a:p>
            <a:pPr marL="285750" indent="-285750">
              <a:buClr>
                <a:schemeClr val="accent2"/>
              </a:buClr>
              <a:buFont typeface="Arial" panose="020B0604020202020204" pitchFamily="34" charset="0"/>
              <a:buChar char="•"/>
            </a:pPr>
            <a:r>
              <a:rPr lang="es-ES" sz="1400" dirty="0">
                <a:solidFill>
                  <a:srgbClr val="002060"/>
                </a:solidFill>
                <a:cs typeface="Arial" panose="020B0604020202020204" pitchFamily="34" charset="0"/>
              </a:rPr>
              <a:t>Medidas previstas </a:t>
            </a:r>
            <a:r>
              <a:rPr lang="es-ES" sz="1400" b="0" dirty="0">
                <a:solidFill>
                  <a:srgbClr val="002060"/>
                </a:solidFill>
                <a:cs typeface="Arial" panose="020B0604020202020204" pitchFamily="34" charset="0"/>
              </a:rPr>
              <a:t>para maximizar el impacto de los proyectos</a:t>
            </a:r>
          </a:p>
          <a:p>
            <a:pPr marL="285750" indent="-285750">
              <a:buClr>
                <a:schemeClr val="accent2"/>
              </a:buClr>
              <a:buFont typeface="Arial" panose="020B0604020202020204" pitchFamily="34" charset="0"/>
              <a:buChar char="•"/>
            </a:pPr>
            <a:r>
              <a:rPr lang="es-ES" sz="1400" dirty="0">
                <a:solidFill>
                  <a:srgbClr val="002060"/>
                </a:solidFill>
                <a:cs typeface="Arial" panose="020B0604020202020204" pitchFamily="34" charset="0"/>
              </a:rPr>
              <a:t>Grupos destinatarios </a:t>
            </a:r>
            <a:r>
              <a:rPr lang="es-ES" sz="1400" b="0" dirty="0">
                <a:solidFill>
                  <a:srgbClr val="002060"/>
                </a:solidFill>
                <a:cs typeface="Arial" panose="020B0604020202020204" pitchFamily="34" charset="0"/>
              </a:rPr>
              <a:t>(por ejemplo, comunidad científica, usuarios finales, agentes financieros, público en general) y canales propuestos para interactuar</a:t>
            </a:r>
          </a:p>
          <a:p>
            <a:pPr marL="285750" indent="-285750">
              <a:buClr>
                <a:schemeClr val="accent2"/>
              </a:buClr>
              <a:buFont typeface="Arial" panose="020B0604020202020204" pitchFamily="34" charset="0"/>
              <a:buChar char="•"/>
            </a:pPr>
            <a:r>
              <a:rPr lang="es-ES" sz="1400" dirty="0">
                <a:solidFill>
                  <a:srgbClr val="002060"/>
                </a:solidFill>
                <a:cs typeface="Arial" panose="020B0604020202020204" pitchFamily="34" charset="0"/>
              </a:rPr>
              <a:t>Medidas de comunicación </a:t>
            </a:r>
            <a:r>
              <a:rPr lang="es-ES" sz="1400" b="0" dirty="0">
                <a:solidFill>
                  <a:srgbClr val="002060"/>
                </a:solidFill>
                <a:cs typeface="Arial" panose="020B0604020202020204" pitchFamily="34" charset="0"/>
              </a:rPr>
              <a:t>para promover el proyecto y sus resultados a lo largo de toda su duración.</a:t>
            </a:r>
          </a:p>
          <a:p>
            <a:pPr marL="285750" indent="-285750">
              <a:buClr>
                <a:schemeClr val="accent2"/>
              </a:buClr>
              <a:buFont typeface="Arial" panose="020B0604020202020204" pitchFamily="34" charset="0"/>
              <a:buChar char="•"/>
            </a:pPr>
            <a:r>
              <a:rPr lang="es-ES" sz="1400" dirty="0">
                <a:solidFill>
                  <a:srgbClr val="002060"/>
                </a:solidFill>
                <a:cs typeface="Arial" panose="020B0604020202020204" pitchFamily="34" charset="0"/>
              </a:rPr>
              <a:t>Medidas de retroalimentación política </a:t>
            </a:r>
            <a:r>
              <a:rPr lang="es-ES" sz="1400" b="0" dirty="0">
                <a:solidFill>
                  <a:srgbClr val="002060"/>
                </a:solidFill>
                <a:cs typeface="Arial" panose="020B0604020202020204" pitchFamily="34" charset="0"/>
              </a:rPr>
              <a:t>para contribuir a la elaboración de políticas y apoyar la aplicación de nuevas iniciativas y decisiones políticas</a:t>
            </a:r>
          </a:p>
          <a:p>
            <a:pPr marL="285750" indent="-285750">
              <a:buClr>
                <a:schemeClr val="accent2"/>
              </a:buClr>
              <a:buFont typeface="Arial" panose="020B0604020202020204" pitchFamily="34" charset="0"/>
              <a:buChar char="•"/>
            </a:pPr>
            <a:r>
              <a:rPr lang="es-ES" sz="1400" b="0" dirty="0">
                <a:solidFill>
                  <a:srgbClr val="002060"/>
                </a:solidFill>
                <a:cs typeface="Arial" panose="020B0604020202020204" pitchFamily="34" charset="0"/>
              </a:rPr>
              <a:t>Plan de seguimiento para fomentar la </a:t>
            </a:r>
            <a:r>
              <a:rPr lang="es-ES" sz="1400" dirty="0">
                <a:solidFill>
                  <a:srgbClr val="002060"/>
                </a:solidFill>
                <a:cs typeface="Arial" panose="020B0604020202020204" pitchFamily="34" charset="0"/>
              </a:rPr>
              <a:t>explotación/aprovechamiento </a:t>
            </a:r>
            <a:r>
              <a:rPr lang="es-ES" sz="1400" b="0" dirty="0">
                <a:solidFill>
                  <a:srgbClr val="002060"/>
                </a:solidFill>
                <a:cs typeface="Arial" panose="020B0604020202020204" pitchFamily="34" charset="0"/>
              </a:rPr>
              <a:t>de los resultados. Estrategia completa y viable para la gestión de la propiedad intelectual (la entrega de una lista de propiedad de los resultados es obligatoria al final del proyecto)</a:t>
            </a:r>
            <a:endParaRPr lang="en-US" sz="1400" b="0" dirty="0">
              <a:solidFill>
                <a:schemeClr val="tx1"/>
              </a:solidFill>
              <a:cs typeface="Arial" panose="020B0604020202020204" pitchFamily="34" charset="0"/>
            </a:endParaRPr>
          </a:p>
          <a:p>
            <a:pPr>
              <a:buClr>
                <a:schemeClr val="accent2"/>
              </a:buClr>
            </a:pPr>
            <a:endParaRPr lang="en-US" sz="1400" b="0" dirty="0">
              <a:solidFill>
                <a:schemeClr val="tx1"/>
              </a:solidFill>
              <a:cs typeface="Arial" panose="020B0604020202020204" pitchFamily="34" charset="0"/>
            </a:endParaRPr>
          </a:p>
        </p:txBody>
      </p:sp>
    </p:spTree>
    <p:extLst>
      <p:ext uri="{BB962C8B-B14F-4D97-AF65-F5344CB8AC3E}">
        <p14:creationId xmlns:p14="http://schemas.microsoft.com/office/powerpoint/2010/main" val="23256866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561E1E-7E49-4885-BB54-05A6A33C8263}"/>
              </a:ext>
            </a:extLst>
          </p:cNvPr>
          <p:cNvSpPr>
            <a:spLocks noGrp="1"/>
          </p:cNvSpPr>
          <p:nvPr>
            <p:ph type="title"/>
          </p:nvPr>
        </p:nvSpPr>
        <p:spPr/>
        <p:txBody>
          <a:bodyPr/>
          <a:lstStyle/>
          <a:p>
            <a:r>
              <a:rPr lang="es-ES" dirty="0"/>
              <a:t>IMPACTO</a:t>
            </a:r>
          </a:p>
        </p:txBody>
      </p:sp>
      <p:sp>
        <p:nvSpPr>
          <p:cNvPr id="3" name="Marcador de número de diapositiva 2">
            <a:extLst>
              <a:ext uri="{FF2B5EF4-FFF2-40B4-BE49-F238E27FC236}">
                <a16:creationId xmlns:a16="http://schemas.microsoft.com/office/drawing/2014/main" id="{20E88958-EB85-4C04-A266-A50EE7FB6521}"/>
              </a:ext>
            </a:extLst>
          </p:cNvPr>
          <p:cNvSpPr>
            <a:spLocks noGrp="1"/>
          </p:cNvSpPr>
          <p:nvPr>
            <p:ph type="sldNum" sz="quarter" idx="4"/>
          </p:nvPr>
        </p:nvSpPr>
        <p:spPr/>
        <p:txBody>
          <a:bodyPr/>
          <a:lstStyle/>
          <a:p>
            <a:fld id="{F6F97755-CF1C-49EE-9832-9FD78690BC2A}" type="slidenum">
              <a:rPr lang="es-ES" smtClean="0"/>
              <a:pPr/>
              <a:t>35</a:t>
            </a:fld>
            <a:endParaRPr lang="es-ES" dirty="0"/>
          </a:p>
        </p:txBody>
      </p:sp>
      <p:sp>
        <p:nvSpPr>
          <p:cNvPr id="4" name="6 Rectángulo">
            <a:extLst>
              <a:ext uri="{FF2B5EF4-FFF2-40B4-BE49-F238E27FC236}">
                <a16:creationId xmlns:a16="http://schemas.microsoft.com/office/drawing/2014/main" id="{4E6F68ED-D9F7-4ADB-A618-DD5EA62CAA50}"/>
              </a:ext>
            </a:extLst>
          </p:cNvPr>
          <p:cNvSpPr/>
          <p:nvPr/>
        </p:nvSpPr>
        <p:spPr>
          <a:xfrm>
            <a:off x="696675" y="1133553"/>
            <a:ext cx="3960440" cy="319113"/>
          </a:xfrm>
          <a:prstGeom prst="rect">
            <a:avLst/>
          </a:prstGeom>
          <a:solidFill>
            <a:srgbClr val="002864"/>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b="1" dirty="0"/>
              <a:t>2. Impacto</a:t>
            </a:r>
          </a:p>
        </p:txBody>
      </p:sp>
      <p:sp>
        <p:nvSpPr>
          <p:cNvPr id="5" name="8 Rectángulo">
            <a:extLst>
              <a:ext uri="{FF2B5EF4-FFF2-40B4-BE49-F238E27FC236}">
                <a16:creationId xmlns:a16="http://schemas.microsoft.com/office/drawing/2014/main" id="{25D51DE1-60E1-45DD-8AE3-66C35181F5D6}"/>
              </a:ext>
            </a:extLst>
          </p:cNvPr>
          <p:cNvSpPr/>
          <p:nvPr/>
        </p:nvSpPr>
        <p:spPr>
          <a:xfrm>
            <a:off x="696673" y="1650104"/>
            <a:ext cx="3960440" cy="2902985"/>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lvl="2" indent="-285750">
              <a:lnSpc>
                <a:spcPct val="150000"/>
              </a:lnSpc>
              <a:buFont typeface="Arial" panose="020B0604020202020204" pitchFamily="34" charset="0"/>
              <a:buChar char="•"/>
            </a:pPr>
            <a:r>
              <a:rPr lang="es-ES" b="1" dirty="0">
                <a:solidFill>
                  <a:srgbClr val="02CC9C"/>
                </a:solidFill>
                <a:latin typeface="Arial" pitchFamily="34" charset="0"/>
                <a:cs typeface="Arial" pitchFamily="34" charset="0"/>
              </a:rPr>
              <a:t>2.1</a:t>
            </a:r>
            <a:r>
              <a:rPr lang="es-ES" dirty="0">
                <a:solidFill>
                  <a:srgbClr val="02CC9C"/>
                </a:solidFill>
                <a:latin typeface="Arial" pitchFamily="34" charset="0"/>
                <a:cs typeface="Arial" pitchFamily="34" charset="0"/>
              </a:rPr>
              <a:t> </a:t>
            </a:r>
            <a:r>
              <a:rPr lang="en-GB" i="1" dirty="0">
                <a:solidFill>
                  <a:srgbClr val="002060"/>
                </a:solidFill>
                <a:latin typeface="Arial" pitchFamily="34" charset="0"/>
                <a:cs typeface="Arial" pitchFamily="34" charset="0"/>
              </a:rPr>
              <a:t>Project’s pathway towards impact</a:t>
            </a:r>
          </a:p>
          <a:p>
            <a:pPr marL="742950" lvl="2" indent="-285750">
              <a:lnSpc>
                <a:spcPct val="150000"/>
              </a:lnSpc>
              <a:buFont typeface="Arial" panose="020B0604020202020204" pitchFamily="34" charset="0"/>
              <a:buChar char="•"/>
            </a:pPr>
            <a:r>
              <a:rPr lang="es-ES" b="1" dirty="0">
                <a:solidFill>
                  <a:srgbClr val="02CC9C"/>
                </a:solidFill>
                <a:latin typeface="Arial" pitchFamily="34" charset="0"/>
                <a:cs typeface="Arial" pitchFamily="34" charset="0"/>
              </a:rPr>
              <a:t>2.2</a:t>
            </a:r>
            <a:r>
              <a:rPr lang="es-ES" dirty="0">
                <a:solidFill>
                  <a:srgbClr val="002060"/>
                </a:solidFill>
                <a:latin typeface="Arial" pitchFamily="34" charset="0"/>
                <a:cs typeface="Arial" pitchFamily="34" charset="0"/>
              </a:rPr>
              <a:t> Medidas para maximizar el impacto: comunicación, diseminación y explotación</a:t>
            </a:r>
          </a:p>
          <a:p>
            <a:pPr marL="742950" lvl="2" indent="-285750">
              <a:lnSpc>
                <a:spcPct val="150000"/>
              </a:lnSpc>
              <a:buFont typeface="Arial" panose="020B0604020202020204" pitchFamily="34" charset="0"/>
              <a:buChar char="•"/>
            </a:pPr>
            <a:r>
              <a:rPr lang="es-ES" b="1" dirty="0">
                <a:solidFill>
                  <a:srgbClr val="02CC9C"/>
                </a:solidFill>
                <a:latin typeface="Arial" pitchFamily="34" charset="0"/>
                <a:cs typeface="Arial" pitchFamily="34" charset="0"/>
              </a:rPr>
              <a:t>2.3 </a:t>
            </a:r>
            <a:r>
              <a:rPr lang="es-ES" dirty="0">
                <a:solidFill>
                  <a:srgbClr val="002060"/>
                </a:solidFill>
                <a:latin typeface="Arial" pitchFamily="34" charset="0"/>
                <a:cs typeface="Arial" pitchFamily="34" charset="0"/>
              </a:rPr>
              <a:t>Resumen</a:t>
            </a:r>
          </a:p>
        </p:txBody>
      </p:sp>
      <p:sp>
        <p:nvSpPr>
          <p:cNvPr id="6" name="Abrir llave 5">
            <a:extLst>
              <a:ext uri="{FF2B5EF4-FFF2-40B4-BE49-F238E27FC236}">
                <a16:creationId xmlns:a16="http://schemas.microsoft.com/office/drawing/2014/main" id="{137BD300-E610-49D5-8E4E-EF9492BBBDFB}"/>
              </a:ext>
            </a:extLst>
          </p:cNvPr>
          <p:cNvSpPr/>
          <p:nvPr/>
        </p:nvSpPr>
        <p:spPr>
          <a:xfrm>
            <a:off x="5142982" y="2818401"/>
            <a:ext cx="445356" cy="2696134"/>
          </a:xfrm>
          <a:prstGeom prst="leftBrace">
            <a:avLst>
              <a:gd name="adj1" fmla="val 22513"/>
              <a:gd name="adj2" fmla="val 49337"/>
            </a:avLst>
          </a:prstGeom>
          <a:ln w="28575">
            <a:solidFill>
              <a:srgbClr val="02CC9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b="1" dirty="0"/>
          </a:p>
        </p:txBody>
      </p:sp>
      <p:sp>
        <p:nvSpPr>
          <p:cNvPr id="8" name="Flecha: hacia la izquierda 7">
            <a:extLst>
              <a:ext uri="{FF2B5EF4-FFF2-40B4-BE49-F238E27FC236}">
                <a16:creationId xmlns:a16="http://schemas.microsoft.com/office/drawing/2014/main" id="{48B5C242-9C0C-44AD-A8E1-1592EC678041}"/>
              </a:ext>
            </a:extLst>
          </p:cNvPr>
          <p:cNvSpPr/>
          <p:nvPr/>
        </p:nvSpPr>
        <p:spPr>
          <a:xfrm>
            <a:off x="3255185" y="4005275"/>
            <a:ext cx="1608948" cy="319113"/>
          </a:xfrm>
          <a:prstGeom prst="leftArrow">
            <a:avLst/>
          </a:prstGeom>
          <a:solidFill>
            <a:srgbClr val="02CC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CuadroTexto 8">
            <a:extLst>
              <a:ext uri="{FF2B5EF4-FFF2-40B4-BE49-F238E27FC236}">
                <a16:creationId xmlns:a16="http://schemas.microsoft.com/office/drawing/2014/main" id="{4B0E4277-1234-44A0-AD84-FD44927B5E9B}"/>
              </a:ext>
            </a:extLst>
          </p:cNvPr>
          <p:cNvSpPr txBox="1"/>
          <p:nvPr/>
        </p:nvSpPr>
        <p:spPr>
          <a:xfrm>
            <a:off x="5588338" y="2982350"/>
            <a:ext cx="5173447" cy="2308324"/>
          </a:xfrm>
          <a:prstGeom prst="rect">
            <a:avLst/>
          </a:prstGeom>
          <a:noFill/>
        </p:spPr>
        <p:txBody>
          <a:bodyPr wrap="square" rtlCol="0">
            <a:spAutoFit/>
          </a:bodyPr>
          <a:lstStyle/>
          <a:p>
            <a:pPr algn="just"/>
            <a:r>
              <a:rPr lang="es-ES" dirty="0">
                <a:solidFill>
                  <a:srgbClr val="002060"/>
                </a:solidFill>
              </a:rPr>
              <a:t>Tabla resumen (modelo Canvas) que recoge los aspectos más relevantes de la sección:</a:t>
            </a:r>
          </a:p>
          <a:p>
            <a:pPr marL="285750" indent="-285750" algn="just">
              <a:buFontTx/>
              <a:buChar char="-"/>
            </a:pPr>
            <a:r>
              <a:rPr lang="es-ES" dirty="0">
                <a:solidFill>
                  <a:srgbClr val="002060"/>
                </a:solidFill>
              </a:rPr>
              <a:t>Necesidades específicas</a:t>
            </a:r>
          </a:p>
          <a:p>
            <a:pPr marL="285750" indent="-285750" algn="just">
              <a:buFontTx/>
              <a:buChar char="-"/>
            </a:pPr>
            <a:r>
              <a:rPr lang="es-ES" dirty="0">
                <a:solidFill>
                  <a:srgbClr val="002060"/>
                </a:solidFill>
              </a:rPr>
              <a:t>Resultados esperados</a:t>
            </a:r>
          </a:p>
          <a:p>
            <a:pPr marL="285750" indent="-285750" algn="just">
              <a:buFontTx/>
              <a:buChar char="-"/>
            </a:pPr>
            <a:r>
              <a:rPr lang="es-ES" dirty="0">
                <a:solidFill>
                  <a:srgbClr val="002060"/>
                </a:solidFill>
              </a:rPr>
              <a:t>Medidas de comunicación, diseminación y explotación</a:t>
            </a:r>
          </a:p>
          <a:p>
            <a:pPr marL="285750" indent="-285750" algn="just">
              <a:buFontTx/>
              <a:buChar char="-"/>
            </a:pPr>
            <a:r>
              <a:rPr lang="es-ES" dirty="0">
                <a:solidFill>
                  <a:srgbClr val="002060"/>
                </a:solidFill>
              </a:rPr>
              <a:t>Grupos destinatarios (</a:t>
            </a:r>
            <a:r>
              <a:rPr lang="es-ES" i="1" dirty="0">
                <a:solidFill>
                  <a:srgbClr val="002060"/>
                </a:solidFill>
              </a:rPr>
              <a:t>target </a:t>
            </a:r>
            <a:r>
              <a:rPr lang="es-ES" i="1" dirty="0" err="1">
                <a:solidFill>
                  <a:srgbClr val="002060"/>
                </a:solidFill>
              </a:rPr>
              <a:t>groups</a:t>
            </a:r>
            <a:r>
              <a:rPr lang="es-ES" i="1" dirty="0">
                <a:solidFill>
                  <a:srgbClr val="002060"/>
                </a:solidFill>
              </a:rPr>
              <a:t>)</a:t>
            </a:r>
          </a:p>
          <a:p>
            <a:pPr marL="285750" indent="-285750" algn="just">
              <a:buFontTx/>
              <a:buChar char="-"/>
            </a:pPr>
            <a:r>
              <a:rPr lang="es-ES" dirty="0">
                <a:solidFill>
                  <a:srgbClr val="002060"/>
                </a:solidFill>
              </a:rPr>
              <a:t>Resultados e impactos </a:t>
            </a:r>
          </a:p>
        </p:txBody>
      </p:sp>
    </p:spTree>
    <p:extLst>
      <p:ext uri="{BB962C8B-B14F-4D97-AF65-F5344CB8AC3E}">
        <p14:creationId xmlns:p14="http://schemas.microsoft.com/office/powerpoint/2010/main" val="15532800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C84CE1-726D-4ED1-81E8-8BC241DAD40D}"/>
              </a:ext>
            </a:extLst>
          </p:cNvPr>
          <p:cNvSpPr>
            <a:spLocks noGrp="1"/>
          </p:cNvSpPr>
          <p:nvPr>
            <p:ph type="title"/>
          </p:nvPr>
        </p:nvSpPr>
        <p:spPr/>
        <p:txBody>
          <a:bodyPr/>
          <a:lstStyle/>
          <a:p>
            <a:r>
              <a:rPr lang="es-ES" dirty="0"/>
              <a:t>CLAVES DEL ÉXITO: IMPACTO</a:t>
            </a:r>
          </a:p>
        </p:txBody>
      </p:sp>
      <p:sp>
        <p:nvSpPr>
          <p:cNvPr id="3" name="Marcador de número de diapositiva 2">
            <a:extLst>
              <a:ext uri="{FF2B5EF4-FFF2-40B4-BE49-F238E27FC236}">
                <a16:creationId xmlns:a16="http://schemas.microsoft.com/office/drawing/2014/main" id="{5219738C-B51A-4382-80C4-455A71C4BD2F}"/>
              </a:ext>
            </a:extLst>
          </p:cNvPr>
          <p:cNvSpPr>
            <a:spLocks noGrp="1"/>
          </p:cNvSpPr>
          <p:nvPr>
            <p:ph type="sldNum" sz="quarter" idx="4"/>
          </p:nvPr>
        </p:nvSpPr>
        <p:spPr/>
        <p:txBody>
          <a:bodyPr/>
          <a:lstStyle/>
          <a:p>
            <a:fld id="{F6F97755-CF1C-49EE-9832-9FD78690BC2A}" type="slidenum">
              <a:rPr lang="es-ES" smtClean="0"/>
              <a:pPr/>
              <a:t>36</a:t>
            </a:fld>
            <a:endParaRPr lang="es-ES" dirty="0"/>
          </a:p>
        </p:txBody>
      </p:sp>
      <p:sp>
        <p:nvSpPr>
          <p:cNvPr id="4" name="CuadroTexto 3">
            <a:extLst>
              <a:ext uri="{FF2B5EF4-FFF2-40B4-BE49-F238E27FC236}">
                <a16:creationId xmlns:a16="http://schemas.microsoft.com/office/drawing/2014/main" id="{88E12300-1976-47E1-9D36-7E67E0700EA3}"/>
              </a:ext>
            </a:extLst>
          </p:cNvPr>
          <p:cNvSpPr txBox="1"/>
          <p:nvPr/>
        </p:nvSpPr>
        <p:spPr>
          <a:xfrm>
            <a:off x="696675" y="907653"/>
            <a:ext cx="11007645" cy="5611793"/>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s-ES" dirty="0">
                <a:solidFill>
                  <a:srgbClr val="002060"/>
                </a:solidFill>
              </a:rPr>
              <a:t>Aportar datos reales de impacto de manera justificada y persuasiva.</a:t>
            </a:r>
          </a:p>
          <a:p>
            <a:pPr marL="342900" indent="-342900">
              <a:lnSpc>
                <a:spcPct val="150000"/>
              </a:lnSpc>
              <a:buFont typeface="Arial" panose="020B0604020202020204" pitchFamily="34" charset="0"/>
              <a:buChar char="•"/>
            </a:pPr>
            <a:r>
              <a:rPr lang="es-ES" dirty="0">
                <a:solidFill>
                  <a:srgbClr val="002060"/>
                </a:solidFill>
              </a:rPr>
              <a:t>Mirar como se describe el programa de trabajo e ir cubriendo los impactos esperados de uno en uno.</a:t>
            </a:r>
          </a:p>
          <a:p>
            <a:pPr marL="342900" indent="-342900">
              <a:lnSpc>
                <a:spcPct val="150000"/>
              </a:lnSpc>
              <a:buFont typeface="Arial" panose="020B0604020202020204" pitchFamily="34" charset="0"/>
              <a:buChar char="•"/>
            </a:pPr>
            <a:r>
              <a:rPr lang="es-ES" dirty="0">
                <a:solidFill>
                  <a:srgbClr val="002060"/>
                </a:solidFill>
              </a:rPr>
              <a:t>Detallar impacto a diferentes niveles: Científico/conocimiento, Económico, Social (salud)</a:t>
            </a:r>
          </a:p>
          <a:p>
            <a:pPr marL="342900" indent="-342900">
              <a:lnSpc>
                <a:spcPct val="150000"/>
              </a:lnSpc>
              <a:buFont typeface="Arial" panose="020B0604020202020204" pitchFamily="34" charset="0"/>
              <a:buChar char="•"/>
            </a:pPr>
            <a:r>
              <a:rPr lang="es-ES" dirty="0">
                <a:solidFill>
                  <a:srgbClr val="002060"/>
                </a:solidFill>
              </a:rPr>
              <a:t>Políticas/normativas.</a:t>
            </a:r>
          </a:p>
          <a:p>
            <a:pPr marL="342900" indent="-342900">
              <a:lnSpc>
                <a:spcPct val="150000"/>
              </a:lnSpc>
              <a:buFont typeface="Arial" panose="020B0604020202020204" pitchFamily="34" charset="0"/>
              <a:buChar char="•"/>
            </a:pPr>
            <a:r>
              <a:rPr lang="es-ES" dirty="0">
                <a:solidFill>
                  <a:srgbClr val="002060"/>
                </a:solidFill>
              </a:rPr>
              <a:t>Plan de diseminación y comunicación bien detallado.</a:t>
            </a:r>
          </a:p>
          <a:p>
            <a:pPr marL="823550" lvl="2" indent="-285750" algn="just">
              <a:spcAft>
                <a:spcPts val="400"/>
              </a:spcAft>
              <a:buFont typeface="Arial" panose="020B0604020202020204" pitchFamily="34" charset="0"/>
              <a:buChar char="•"/>
            </a:pPr>
            <a:r>
              <a:rPr lang="es-ES" sz="1400" dirty="0">
                <a:solidFill>
                  <a:srgbClr val="002060"/>
                </a:solidFill>
                <a:cs typeface="Arial" panose="020B0604020202020204" pitchFamily="34" charset="0"/>
              </a:rPr>
              <a:t>Incluir parte estándar de publicaciones, workshops, grupos de interés, etc., pero contabilizando y dando datos sobre medios concretos (revistas, eventos, etc.)</a:t>
            </a:r>
          </a:p>
          <a:p>
            <a:pPr marL="823550" lvl="2" indent="-285750" algn="just">
              <a:spcAft>
                <a:spcPts val="400"/>
              </a:spcAft>
              <a:buFont typeface="Arial" panose="020B0604020202020204" pitchFamily="34" charset="0"/>
              <a:buChar char="•"/>
            </a:pPr>
            <a:r>
              <a:rPr lang="es-ES" sz="1400" dirty="0">
                <a:solidFill>
                  <a:srgbClr val="002060"/>
                </a:solidFill>
                <a:cs typeface="Arial" panose="020B0604020202020204" pitchFamily="34" charset="0"/>
              </a:rPr>
              <a:t>También es importante incluir cursos de formación, seminarios, realización de tesis, actividades de diseminación (</a:t>
            </a:r>
            <a:r>
              <a:rPr lang="es-ES" sz="1400" dirty="0" err="1">
                <a:solidFill>
                  <a:srgbClr val="002060"/>
                </a:solidFill>
                <a:cs typeface="Arial" panose="020B0604020202020204" pitchFamily="34" charset="0"/>
              </a:rPr>
              <a:t>outreach</a:t>
            </a:r>
            <a:r>
              <a:rPr lang="es-ES" sz="1400" dirty="0">
                <a:solidFill>
                  <a:srgbClr val="002060"/>
                </a:solidFill>
                <a:cs typeface="Arial" panose="020B0604020202020204" pitchFamily="34" charset="0"/>
              </a:rPr>
              <a:t>), etc. </a:t>
            </a:r>
            <a:endParaRPr lang="es-ES" dirty="0">
              <a:solidFill>
                <a:srgbClr val="002060"/>
              </a:solidFill>
            </a:endParaRPr>
          </a:p>
          <a:p>
            <a:pPr marL="342900" indent="-342900">
              <a:lnSpc>
                <a:spcPct val="150000"/>
              </a:lnSpc>
              <a:buFont typeface="Arial" panose="020B0604020202020204" pitchFamily="34" charset="0"/>
              <a:buChar char="•"/>
            </a:pPr>
            <a:r>
              <a:rPr lang="es-ES" dirty="0">
                <a:solidFill>
                  <a:srgbClr val="002060"/>
                </a:solidFill>
              </a:rPr>
              <a:t>Plan de explotación: involucración de los </a:t>
            </a:r>
            <a:r>
              <a:rPr lang="es-ES" i="1" dirty="0" err="1">
                <a:solidFill>
                  <a:srgbClr val="002060"/>
                </a:solidFill>
              </a:rPr>
              <a:t>key</a:t>
            </a:r>
            <a:r>
              <a:rPr lang="es-ES" i="1" dirty="0">
                <a:solidFill>
                  <a:srgbClr val="002060"/>
                </a:solidFill>
              </a:rPr>
              <a:t> </a:t>
            </a:r>
            <a:r>
              <a:rPr lang="es-ES" i="1" dirty="0" err="1">
                <a:solidFill>
                  <a:srgbClr val="002060"/>
                </a:solidFill>
              </a:rPr>
              <a:t>stakeholders</a:t>
            </a:r>
            <a:r>
              <a:rPr lang="es-ES" i="1" dirty="0">
                <a:solidFill>
                  <a:srgbClr val="002060"/>
                </a:solidFill>
              </a:rPr>
              <a:t>.</a:t>
            </a:r>
          </a:p>
          <a:p>
            <a:pPr marL="823550" lvl="2" indent="-285750" algn="just">
              <a:spcAft>
                <a:spcPts val="400"/>
              </a:spcAft>
              <a:buFont typeface="Arial" panose="020B0604020202020204" pitchFamily="34" charset="0"/>
              <a:buChar char="•"/>
            </a:pPr>
            <a:r>
              <a:rPr lang="es-ES" sz="1400" dirty="0">
                <a:solidFill>
                  <a:srgbClr val="002060"/>
                </a:solidFill>
                <a:cs typeface="Arial" panose="020B0604020202020204" pitchFamily="34" charset="0"/>
              </a:rPr>
              <a:t>Es importante la figura del “</a:t>
            </a:r>
            <a:r>
              <a:rPr lang="es-ES" sz="1400" dirty="0" err="1">
                <a:solidFill>
                  <a:srgbClr val="002060"/>
                </a:solidFill>
                <a:cs typeface="Arial" panose="020B0604020202020204" pitchFamily="34" charset="0"/>
              </a:rPr>
              <a:t>end-user</a:t>
            </a:r>
            <a:r>
              <a:rPr lang="es-ES" sz="1400" dirty="0">
                <a:solidFill>
                  <a:srgbClr val="002060"/>
                </a:solidFill>
                <a:cs typeface="Arial" panose="020B0604020202020204" pitchFamily="34" charset="0"/>
              </a:rPr>
              <a:t>” y que alguien de los miembros del consorcio sea el “</a:t>
            </a:r>
            <a:r>
              <a:rPr lang="es-ES" sz="1400" dirty="0" err="1">
                <a:solidFill>
                  <a:srgbClr val="002060"/>
                </a:solidFill>
                <a:cs typeface="Arial" panose="020B0604020202020204" pitchFamily="34" charset="0"/>
              </a:rPr>
              <a:t>market</a:t>
            </a:r>
            <a:r>
              <a:rPr lang="es-ES" sz="1400" dirty="0">
                <a:solidFill>
                  <a:srgbClr val="002060"/>
                </a:solidFill>
                <a:cs typeface="Arial" panose="020B0604020202020204" pitchFamily="34" charset="0"/>
              </a:rPr>
              <a:t>-driver”, que tengan intereses en sacar partido de los resultados y que esté más orientado a mercado.</a:t>
            </a:r>
          </a:p>
          <a:p>
            <a:pPr marL="823550" lvl="2" indent="-285750" algn="just">
              <a:spcAft>
                <a:spcPts val="400"/>
              </a:spcAft>
              <a:buFont typeface="Arial" panose="020B0604020202020204" pitchFamily="34" charset="0"/>
              <a:buChar char="•"/>
            </a:pPr>
            <a:r>
              <a:rPr lang="es-ES" sz="1400" dirty="0">
                <a:solidFill>
                  <a:srgbClr val="002060"/>
                </a:solidFill>
                <a:cs typeface="Arial" panose="020B0604020202020204" pitchFamily="34" charset="0"/>
              </a:rPr>
              <a:t>Importante la opción de incluir replicadores para seguir escalando la tecnología/producto/servicio/know-how</a:t>
            </a:r>
          </a:p>
          <a:p>
            <a:pPr marL="823550" lvl="2" indent="-285750" algn="just">
              <a:spcAft>
                <a:spcPts val="400"/>
              </a:spcAft>
              <a:buFont typeface="Arial" panose="020B0604020202020204" pitchFamily="34" charset="0"/>
              <a:buChar char="•"/>
            </a:pPr>
            <a:r>
              <a:rPr lang="es-ES" sz="1400" dirty="0">
                <a:solidFill>
                  <a:srgbClr val="002060"/>
                </a:solidFill>
                <a:cs typeface="Arial" panose="020B0604020202020204" pitchFamily="34" charset="0"/>
              </a:rPr>
              <a:t>Spin-off si es realista. Si no, al menos mencionar modelos de negocio (B2B, B2C, B2B2C)</a:t>
            </a:r>
            <a:endParaRPr lang="es-ES" i="1" dirty="0">
              <a:solidFill>
                <a:srgbClr val="002060"/>
              </a:solidFill>
            </a:endParaRPr>
          </a:p>
          <a:p>
            <a:pPr marL="342900" indent="-342900">
              <a:lnSpc>
                <a:spcPct val="150000"/>
              </a:lnSpc>
              <a:buFont typeface="Arial" panose="020B0604020202020204" pitchFamily="34" charset="0"/>
              <a:buChar char="•"/>
            </a:pPr>
            <a:r>
              <a:rPr lang="es-ES" dirty="0">
                <a:solidFill>
                  <a:srgbClr val="002060"/>
                </a:solidFill>
              </a:rPr>
              <a:t>Plan de IPR establecido y consensuado por todos los socios.</a:t>
            </a:r>
          </a:p>
          <a:p>
            <a:pPr marL="342900" indent="-342900">
              <a:lnSpc>
                <a:spcPct val="150000"/>
              </a:lnSpc>
              <a:buFont typeface="Arial" panose="020B0604020202020204" pitchFamily="34" charset="0"/>
              <a:buChar char="•"/>
            </a:pPr>
            <a:endParaRPr lang="es-ES" dirty="0">
              <a:solidFill>
                <a:srgbClr val="002060"/>
              </a:solidFill>
            </a:endParaRPr>
          </a:p>
          <a:p>
            <a:endParaRPr lang="es-ES" sz="1600" dirty="0"/>
          </a:p>
        </p:txBody>
      </p:sp>
    </p:spTree>
    <p:extLst>
      <p:ext uri="{BB962C8B-B14F-4D97-AF65-F5344CB8AC3E}">
        <p14:creationId xmlns:p14="http://schemas.microsoft.com/office/powerpoint/2010/main" val="24861485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561E1E-7E49-4885-BB54-05A6A33C8263}"/>
              </a:ext>
            </a:extLst>
          </p:cNvPr>
          <p:cNvSpPr>
            <a:spLocks noGrp="1"/>
          </p:cNvSpPr>
          <p:nvPr>
            <p:ph type="title"/>
          </p:nvPr>
        </p:nvSpPr>
        <p:spPr/>
        <p:txBody>
          <a:bodyPr/>
          <a:lstStyle/>
          <a:p>
            <a:r>
              <a:rPr lang="es-ES" dirty="0"/>
              <a:t>3. Implementación</a:t>
            </a:r>
          </a:p>
        </p:txBody>
      </p:sp>
      <p:sp>
        <p:nvSpPr>
          <p:cNvPr id="3" name="Marcador de número de diapositiva 2">
            <a:extLst>
              <a:ext uri="{FF2B5EF4-FFF2-40B4-BE49-F238E27FC236}">
                <a16:creationId xmlns:a16="http://schemas.microsoft.com/office/drawing/2014/main" id="{20E88958-EB85-4C04-A266-A50EE7FB6521}"/>
              </a:ext>
            </a:extLst>
          </p:cNvPr>
          <p:cNvSpPr>
            <a:spLocks noGrp="1"/>
          </p:cNvSpPr>
          <p:nvPr>
            <p:ph type="sldNum" sz="quarter" idx="4"/>
          </p:nvPr>
        </p:nvSpPr>
        <p:spPr/>
        <p:txBody>
          <a:bodyPr/>
          <a:lstStyle/>
          <a:p>
            <a:fld id="{F6F97755-CF1C-49EE-9832-9FD78690BC2A}" type="slidenum">
              <a:rPr lang="es-ES" smtClean="0"/>
              <a:pPr/>
              <a:t>37</a:t>
            </a:fld>
            <a:endParaRPr lang="es-ES" dirty="0"/>
          </a:p>
        </p:txBody>
      </p:sp>
      <p:sp>
        <p:nvSpPr>
          <p:cNvPr id="6" name="CuadroTexto 5">
            <a:extLst>
              <a:ext uri="{FF2B5EF4-FFF2-40B4-BE49-F238E27FC236}">
                <a16:creationId xmlns:a16="http://schemas.microsoft.com/office/drawing/2014/main" id="{C07C2445-3312-4CCD-9855-B787F1A8B56C}"/>
              </a:ext>
            </a:extLst>
          </p:cNvPr>
          <p:cNvSpPr txBox="1"/>
          <p:nvPr/>
        </p:nvSpPr>
        <p:spPr>
          <a:xfrm>
            <a:off x="696675" y="1026942"/>
            <a:ext cx="10800000" cy="2118529"/>
          </a:xfrm>
          <a:prstGeom prst="rect">
            <a:avLst/>
          </a:prstGeom>
          <a:noFill/>
        </p:spPr>
        <p:txBody>
          <a:bodyPr wrap="square" rtlCol="0">
            <a:spAutoFit/>
          </a:bodyPr>
          <a:lstStyle/>
          <a:p>
            <a:pPr algn="just">
              <a:lnSpc>
                <a:spcPct val="150000"/>
              </a:lnSpc>
            </a:pPr>
            <a:r>
              <a:rPr lang="es-ES" b="1" dirty="0">
                <a:solidFill>
                  <a:srgbClr val="02CC9C"/>
                </a:solidFill>
              </a:rPr>
              <a:t>Aspectos a tener en cuenta:</a:t>
            </a:r>
          </a:p>
          <a:p>
            <a:pPr marL="285750" indent="-285750" algn="just">
              <a:lnSpc>
                <a:spcPct val="150000"/>
              </a:lnSpc>
              <a:buFont typeface="Wingdings" panose="05000000000000000000" pitchFamily="2" charset="2"/>
              <a:buChar char="Ø"/>
            </a:pPr>
            <a:r>
              <a:rPr lang="es-ES" b="1" dirty="0">
                <a:solidFill>
                  <a:srgbClr val="002060"/>
                </a:solidFill>
              </a:rPr>
              <a:t>Calidad</a:t>
            </a:r>
            <a:r>
              <a:rPr lang="es-ES" dirty="0">
                <a:solidFill>
                  <a:srgbClr val="002060"/>
                </a:solidFill>
              </a:rPr>
              <a:t> y </a:t>
            </a:r>
            <a:r>
              <a:rPr lang="es-ES" b="1" dirty="0">
                <a:solidFill>
                  <a:srgbClr val="002060"/>
                </a:solidFill>
              </a:rPr>
              <a:t>eficacia</a:t>
            </a:r>
            <a:r>
              <a:rPr lang="es-ES" dirty="0">
                <a:solidFill>
                  <a:srgbClr val="002060"/>
                </a:solidFill>
              </a:rPr>
              <a:t> del plan de trabajo, evaluación de los riesgos y adecuación del esfuerzo asignado a los paquetes de trabajo, así como de los recursos en general.</a:t>
            </a:r>
          </a:p>
          <a:p>
            <a:pPr marL="285750" indent="-285750" algn="just">
              <a:lnSpc>
                <a:spcPct val="150000"/>
              </a:lnSpc>
              <a:buFont typeface="Wingdings" panose="05000000000000000000" pitchFamily="2" charset="2"/>
              <a:buChar char="Ø"/>
            </a:pPr>
            <a:r>
              <a:rPr lang="es-ES" b="1" dirty="0">
                <a:solidFill>
                  <a:srgbClr val="002060"/>
                </a:solidFill>
              </a:rPr>
              <a:t>Capacidad</a:t>
            </a:r>
            <a:r>
              <a:rPr lang="es-ES" dirty="0">
                <a:solidFill>
                  <a:srgbClr val="002060"/>
                </a:solidFill>
              </a:rPr>
              <a:t> y función de cada participante, y grado en que el consorcio en su conjunto reúne los conocimientos necesarios.</a:t>
            </a:r>
          </a:p>
        </p:txBody>
      </p:sp>
    </p:spTree>
    <p:extLst>
      <p:ext uri="{BB962C8B-B14F-4D97-AF65-F5344CB8AC3E}">
        <p14:creationId xmlns:p14="http://schemas.microsoft.com/office/powerpoint/2010/main" val="22072621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561E1E-7E49-4885-BB54-05A6A33C8263}"/>
              </a:ext>
            </a:extLst>
          </p:cNvPr>
          <p:cNvSpPr>
            <a:spLocks noGrp="1"/>
          </p:cNvSpPr>
          <p:nvPr>
            <p:ph type="title"/>
          </p:nvPr>
        </p:nvSpPr>
        <p:spPr/>
        <p:txBody>
          <a:bodyPr/>
          <a:lstStyle/>
          <a:p>
            <a:r>
              <a:rPr lang="es-ES" dirty="0"/>
              <a:t>IMPLEMENTACIÓN</a:t>
            </a:r>
          </a:p>
        </p:txBody>
      </p:sp>
      <p:sp>
        <p:nvSpPr>
          <p:cNvPr id="3" name="Marcador de número de diapositiva 2">
            <a:extLst>
              <a:ext uri="{FF2B5EF4-FFF2-40B4-BE49-F238E27FC236}">
                <a16:creationId xmlns:a16="http://schemas.microsoft.com/office/drawing/2014/main" id="{20E88958-EB85-4C04-A266-A50EE7FB6521}"/>
              </a:ext>
            </a:extLst>
          </p:cNvPr>
          <p:cNvSpPr>
            <a:spLocks noGrp="1"/>
          </p:cNvSpPr>
          <p:nvPr>
            <p:ph type="sldNum" sz="quarter" idx="4"/>
          </p:nvPr>
        </p:nvSpPr>
        <p:spPr/>
        <p:txBody>
          <a:bodyPr/>
          <a:lstStyle/>
          <a:p>
            <a:fld id="{F6F97755-CF1C-49EE-9832-9FD78690BC2A}" type="slidenum">
              <a:rPr lang="es-ES" smtClean="0"/>
              <a:pPr/>
              <a:t>38</a:t>
            </a:fld>
            <a:endParaRPr lang="es-ES" dirty="0"/>
          </a:p>
        </p:txBody>
      </p:sp>
      <p:sp>
        <p:nvSpPr>
          <p:cNvPr id="4" name="6 Rectángulo">
            <a:extLst>
              <a:ext uri="{FF2B5EF4-FFF2-40B4-BE49-F238E27FC236}">
                <a16:creationId xmlns:a16="http://schemas.microsoft.com/office/drawing/2014/main" id="{4E6F68ED-D9F7-4ADB-A618-DD5EA62CAA50}"/>
              </a:ext>
            </a:extLst>
          </p:cNvPr>
          <p:cNvSpPr/>
          <p:nvPr/>
        </p:nvSpPr>
        <p:spPr>
          <a:xfrm>
            <a:off x="696675" y="1133553"/>
            <a:ext cx="3960440" cy="319113"/>
          </a:xfrm>
          <a:prstGeom prst="rect">
            <a:avLst/>
          </a:prstGeom>
          <a:solidFill>
            <a:srgbClr val="002864"/>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b="1" dirty="0"/>
              <a:t>3. Implementación</a:t>
            </a:r>
          </a:p>
        </p:txBody>
      </p:sp>
      <p:sp>
        <p:nvSpPr>
          <p:cNvPr id="5" name="8 Rectángulo">
            <a:extLst>
              <a:ext uri="{FF2B5EF4-FFF2-40B4-BE49-F238E27FC236}">
                <a16:creationId xmlns:a16="http://schemas.microsoft.com/office/drawing/2014/main" id="{25D51DE1-60E1-45DD-8AE3-66C35181F5D6}"/>
              </a:ext>
            </a:extLst>
          </p:cNvPr>
          <p:cNvSpPr/>
          <p:nvPr/>
        </p:nvSpPr>
        <p:spPr>
          <a:xfrm>
            <a:off x="696673" y="1650104"/>
            <a:ext cx="3960440" cy="2902985"/>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lvl="2" indent="-285750">
              <a:lnSpc>
                <a:spcPct val="150000"/>
              </a:lnSpc>
              <a:buFont typeface="Arial" panose="020B0604020202020204" pitchFamily="34" charset="0"/>
              <a:buChar char="•"/>
            </a:pPr>
            <a:r>
              <a:rPr lang="es-ES" b="1" dirty="0">
                <a:solidFill>
                  <a:srgbClr val="02CC9C"/>
                </a:solidFill>
                <a:latin typeface="Arial" pitchFamily="34" charset="0"/>
                <a:cs typeface="Arial" pitchFamily="34" charset="0"/>
              </a:rPr>
              <a:t>3.1</a:t>
            </a:r>
            <a:r>
              <a:rPr lang="es-ES" dirty="0">
                <a:solidFill>
                  <a:srgbClr val="02CC9C"/>
                </a:solidFill>
                <a:latin typeface="Arial" pitchFamily="34" charset="0"/>
                <a:cs typeface="Arial" pitchFamily="34" charset="0"/>
              </a:rPr>
              <a:t> </a:t>
            </a:r>
            <a:r>
              <a:rPr lang="es-ES" dirty="0">
                <a:solidFill>
                  <a:srgbClr val="002060"/>
                </a:solidFill>
                <a:latin typeface="Arial" pitchFamily="34" charset="0"/>
                <a:cs typeface="Arial" pitchFamily="34" charset="0"/>
              </a:rPr>
              <a:t>Plan de trabajo y recursos</a:t>
            </a:r>
            <a:endParaRPr lang="es-ES" i="1" dirty="0">
              <a:solidFill>
                <a:srgbClr val="002060"/>
              </a:solidFill>
              <a:latin typeface="Arial" pitchFamily="34" charset="0"/>
              <a:cs typeface="Arial" pitchFamily="34" charset="0"/>
            </a:endParaRPr>
          </a:p>
          <a:p>
            <a:pPr marL="742950" lvl="2" indent="-285750">
              <a:lnSpc>
                <a:spcPct val="150000"/>
              </a:lnSpc>
              <a:buFont typeface="Arial" panose="020B0604020202020204" pitchFamily="34" charset="0"/>
              <a:buChar char="•"/>
            </a:pPr>
            <a:r>
              <a:rPr lang="es-ES" b="1" dirty="0">
                <a:solidFill>
                  <a:srgbClr val="02CC9C"/>
                </a:solidFill>
                <a:latin typeface="Arial" pitchFamily="34" charset="0"/>
                <a:cs typeface="Arial" pitchFamily="34" charset="0"/>
              </a:rPr>
              <a:t>3.2</a:t>
            </a:r>
            <a:r>
              <a:rPr lang="es-ES" dirty="0">
                <a:solidFill>
                  <a:srgbClr val="002060"/>
                </a:solidFill>
                <a:latin typeface="Arial" pitchFamily="34" charset="0"/>
                <a:cs typeface="Arial" pitchFamily="34" charset="0"/>
              </a:rPr>
              <a:t> Capacidad y experiencia de los participantes</a:t>
            </a:r>
          </a:p>
        </p:txBody>
      </p:sp>
      <p:sp>
        <p:nvSpPr>
          <p:cNvPr id="6" name="Abrir llave 5">
            <a:extLst>
              <a:ext uri="{FF2B5EF4-FFF2-40B4-BE49-F238E27FC236}">
                <a16:creationId xmlns:a16="http://schemas.microsoft.com/office/drawing/2014/main" id="{137BD300-E610-49D5-8E4E-EF9492BBBDFB}"/>
              </a:ext>
            </a:extLst>
          </p:cNvPr>
          <p:cNvSpPr/>
          <p:nvPr/>
        </p:nvSpPr>
        <p:spPr>
          <a:xfrm>
            <a:off x="5047719" y="1168386"/>
            <a:ext cx="445356" cy="2749272"/>
          </a:xfrm>
          <a:prstGeom prst="leftBrace">
            <a:avLst>
              <a:gd name="adj1" fmla="val 22513"/>
              <a:gd name="adj2" fmla="val 49337"/>
            </a:avLst>
          </a:prstGeom>
          <a:ln w="28575">
            <a:solidFill>
              <a:srgbClr val="02CC9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b="1" dirty="0"/>
          </a:p>
        </p:txBody>
      </p:sp>
      <p:sp>
        <p:nvSpPr>
          <p:cNvPr id="8" name="Flecha: hacia la izquierda 7">
            <a:extLst>
              <a:ext uri="{FF2B5EF4-FFF2-40B4-BE49-F238E27FC236}">
                <a16:creationId xmlns:a16="http://schemas.microsoft.com/office/drawing/2014/main" id="{48B5C242-9C0C-44AD-A8E1-1592EC678041}"/>
              </a:ext>
            </a:extLst>
          </p:cNvPr>
          <p:cNvSpPr/>
          <p:nvPr/>
        </p:nvSpPr>
        <p:spPr>
          <a:xfrm>
            <a:off x="3894046" y="2392133"/>
            <a:ext cx="958370" cy="295668"/>
          </a:xfrm>
          <a:prstGeom prst="leftArrow">
            <a:avLst/>
          </a:prstGeom>
          <a:solidFill>
            <a:srgbClr val="02CC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CuadroTexto 8">
            <a:extLst>
              <a:ext uri="{FF2B5EF4-FFF2-40B4-BE49-F238E27FC236}">
                <a16:creationId xmlns:a16="http://schemas.microsoft.com/office/drawing/2014/main" id="{4B0E4277-1234-44A0-AD84-FD44927B5E9B}"/>
              </a:ext>
            </a:extLst>
          </p:cNvPr>
          <p:cNvSpPr txBox="1"/>
          <p:nvPr/>
        </p:nvSpPr>
        <p:spPr>
          <a:xfrm>
            <a:off x="5493075" y="1247306"/>
            <a:ext cx="5173447" cy="2585323"/>
          </a:xfrm>
          <a:prstGeom prst="rect">
            <a:avLst/>
          </a:prstGeom>
          <a:noFill/>
        </p:spPr>
        <p:txBody>
          <a:bodyPr wrap="square" rtlCol="0">
            <a:spAutoFit/>
          </a:bodyPr>
          <a:lstStyle/>
          <a:p>
            <a:pPr marL="285750" indent="-285750" algn="just">
              <a:buFont typeface="Arial" panose="020B0604020202020204" pitchFamily="34" charset="0"/>
              <a:buChar char="•"/>
            </a:pPr>
            <a:r>
              <a:rPr lang="es-ES" dirty="0">
                <a:solidFill>
                  <a:srgbClr val="002060"/>
                </a:solidFill>
              </a:rPr>
              <a:t>Estructura del plan de trabajo (Gantt, PERT, etc.).</a:t>
            </a:r>
          </a:p>
          <a:p>
            <a:pPr marL="285750" indent="-285750" algn="just">
              <a:buFont typeface="Arial" panose="020B0604020202020204" pitchFamily="34" charset="0"/>
              <a:buChar char="•"/>
            </a:pPr>
            <a:r>
              <a:rPr lang="es-ES" dirty="0">
                <a:solidFill>
                  <a:srgbClr val="002060"/>
                </a:solidFill>
              </a:rPr>
              <a:t>Descripción detallada de los paquetes de trabajo, entregables e hitos.</a:t>
            </a:r>
          </a:p>
          <a:p>
            <a:pPr marL="285750" indent="-285750" algn="just">
              <a:buFont typeface="Arial" panose="020B0604020202020204" pitchFamily="34" charset="0"/>
              <a:buChar char="•"/>
            </a:pPr>
            <a:r>
              <a:rPr lang="es-ES" dirty="0">
                <a:solidFill>
                  <a:srgbClr val="002060"/>
                </a:solidFill>
              </a:rPr>
              <a:t>Riesgos críticos del proyecto y medidas de mitigación.</a:t>
            </a:r>
          </a:p>
          <a:p>
            <a:pPr marL="285750" indent="-285750" algn="just">
              <a:buFont typeface="Arial" panose="020B0604020202020204" pitchFamily="34" charset="0"/>
              <a:buChar char="•"/>
            </a:pPr>
            <a:r>
              <a:rPr lang="es-ES" dirty="0">
                <a:solidFill>
                  <a:srgbClr val="002060"/>
                </a:solidFill>
              </a:rPr>
              <a:t>Tablas financieras (distribución </a:t>
            </a:r>
            <a:r>
              <a:rPr lang="es-ES" i="1" dirty="0" err="1">
                <a:solidFill>
                  <a:srgbClr val="002060"/>
                </a:solidFill>
              </a:rPr>
              <a:t>person-months</a:t>
            </a:r>
            <a:r>
              <a:rPr lang="es-ES" i="1" dirty="0">
                <a:solidFill>
                  <a:srgbClr val="002060"/>
                </a:solidFill>
              </a:rPr>
              <a:t>, </a:t>
            </a:r>
            <a:r>
              <a:rPr lang="es-ES" dirty="0">
                <a:solidFill>
                  <a:srgbClr val="002060"/>
                </a:solidFill>
              </a:rPr>
              <a:t>costes de subcontratación, justificación costes directos, etc.).</a:t>
            </a:r>
          </a:p>
        </p:txBody>
      </p:sp>
    </p:spTree>
    <p:extLst>
      <p:ext uri="{BB962C8B-B14F-4D97-AF65-F5344CB8AC3E}">
        <p14:creationId xmlns:p14="http://schemas.microsoft.com/office/powerpoint/2010/main" val="32736073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561E1E-7E49-4885-BB54-05A6A33C8263}"/>
              </a:ext>
            </a:extLst>
          </p:cNvPr>
          <p:cNvSpPr>
            <a:spLocks noGrp="1"/>
          </p:cNvSpPr>
          <p:nvPr>
            <p:ph type="title"/>
          </p:nvPr>
        </p:nvSpPr>
        <p:spPr/>
        <p:txBody>
          <a:bodyPr/>
          <a:lstStyle/>
          <a:p>
            <a:r>
              <a:rPr lang="es-ES" dirty="0"/>
              <a:t>IMPLEMENTACIÓN</a:t>
            </a:r>
          </a:p>
        </p:txBody>
      </p:sp>
      <p:sp>
        <p:nvSpPr>
          <p:cNvPr id="3" name="Marcador de número de diapositiva 2">
            <a:extLst>
              <a:ext uri="{FF2B5EF4-FFF2-40B4-BE49-F238E27FC236}">
                <a16:creationId xmlns:a16="http://schemas.microsoft.com/office/drawing/2014/main" id="{20E88958-EB85-4C04-A266-A50EE7FB6521}"/>
              </a:ext>
            </a:extLst>
          </p:cNvPr>
          <p:cNvSpPr>
            <a:spLocks noGrp="1"/>
          </p:cNvSpPr>
          <p:nvPr>
            <p:ph type="sldNum" sz="quarter" idx="4"/>
          </p:nvPr>
        </p:nvSpPr>
        <p:spPr/>
        <p:txBody>
          <a:bodyPr/>
          <a:lstStyle/>
          <a:p>
            <a:fld id="{F6F97755-CF1C-49EE-9832-9FD78690BC2A}" type="slidenum">
              <a:rPr lang="es-ES" smtClean="0"/>
              <a:pPr/>
              <a:t>39</a:t>
            </a:fld>
            <a:endParaRPr lang="es-ES" dirty="0"/>
          </a:p>
        </p:txBody>
      </p:sp>
      <p:sp>
        <p:nvSpPr>
          <p:cNvPr id="4" name="6 Rectángulo">
            <a:extLst>
              <a:ext uri="{FF2B5EF4-FFF2-40B4-BE49-F238E27FC236}">
                <a16:creationId xmlns:a16="http://schemas.microsoft.com/office/drawing/2014/main" id="{4E6F68ED-D9F7-4ADB-A618-DD5EA62CAA50}"/>
              </a:ext>
            </a:extLst>
          </p:cNvPr>
          <p:cNvSpPr/>
          <p:nvPr/>
        </p:nvSpPr>
        <p:spPr>
          <a:xfrm>
            <a:off x="696675" y="1133553"/>
            <a:ext cx="3960440" cy="319113"/>
          </a:xfrm>
          <a:prstGeom prst="rect">
            <a:avLst/>
          </a:prstGeom>
          <a:solidFill>
            <a:srgbClr val="002864"/>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b="1" dirty="0"/>
              <a:t>3. Implementación</a:t>
            </a:r>
          </a:p>
        </p:txBody>
      </p:sp>
      <p:sp>
        <p:nvSpPr>
          <p:cNvPr id="5" name="8 Rectángulo">
            <a:extLst>
              <a:ext uri="{FF2B5EF4-FFF2-40B4-BE49-F238E27FC236}">
                <a16:creationId xmlns:a16="http://schemas.microsoft.com/office/drawing/2014/main" id="{25D51DE1-60E1-45DD-8AE3-66C35181F5D6}"/>
              </a:ext>
            </a:extLst>
          </p:cNvPr>
          <p:cNvSpPr/>
          <p:nvPr/>
        </p:nvSpPr>
        <p:spPr>
          <a:xfrm>
            <a:off x="696673" y="1650104"/>
            <a:ext cx="3960440" cy="2902985"/>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lvl="2" indent="-285750">
              <a:lnSpc>
                <a:spcPct val="150000"/>
              </a:lnSpc>
              <a:buFont typeface="Arial" panose="020B0604020202020204" pitchFamily="34" charset="0"/>
              <a:buChar char="•"/>
            </a:pPr>
            <a:r>
              <a:rPr lang="es-ES" b="1" dirty="0">
                <a:solidFill>
                  <a:srgbClr val="02CC9C"/>
                </a:solidFill>
                <a:latin typeface="Arial" pitchFamily="34" charset="0"/>
                <a:cs typeface="Arial" pitchFamily="34" charset="0"/>
              </a:rPr>
              <a:t>3.1</a:t>
            </a:r>
            <a:r>
              <a:rPr lang="es-ES" dirty="0">
                <a:solidFill>
                  <a:srgbClr val="02CC9C"/>
                </a:solidFill>
                <a:latin typeface="Arial" pitchFamily="34" charset="0"/>
                <a:cs typeface="Arial" pitchFamily="34" charset="0"/>
              </a:rPr>
              <a:t> </a:t>
            </a:r>
            <a:r>
              <a:rPr lang="es-ES" dirty="0">
                <a:solidFill>
                  <a:srgbClr val="002060"/>
                </a:solidFill>
                <a:latin typeface="Arial" pitchFamily="34" charset="0"/>
                <a:cs typeface="Arial" pitchFamily="34" charset="0"/>
              </a:rPr>
              <a:t>Plan de trabajo y recursos</a:t>
            </a:r>
            <a:endParaRPr lang="es-ES" i="1" dirty="0">
              <a:solidFill>
                <a:srgbClr val="002060"/>
              </a:solidFill>
              <a:latin typeface="Arial" pitchFamily="34" charset="0"/>
              <a:cs typeface="Arial" pitchFamily="34" charset="0"/>
            </a:endParaRPr>
          </a:p>
          <a:p>
            <a:pPr marL="742950" lvl="2" indent="-285750">
              <a:lnSpc>
                <a:spcPct val="150000"/>
              </a:lnSpc>
              <a:buFont typeface="Arial" panose="020B0604020202020204" pitchFamily="34" charset="0"/>
              <a:buChar char="•"/>
            </a:pPr>
            <a:r>
              <a:rPr lang="es-ES" b="1" dirty="0">
                <a:solidFill>
                  <a:srgbClr val="02CC9C"/>
                </a:solidFill>
                <a:latin typeface="Arial" pitchFamily="34" charset="0"/>
                <a:cs typeface="Arial" pitchFamily="34" charset="0"/>
              </a:rPr>
              <a:t>3.2</a:t>
            </a:r>
            <a:r>
              <a:rPr lang="es-ES" dirty="0">
                <a:solidFill>
                  <a:srgbClr val="002060"/>
                </a:solidFill>
                <a:latin typeface="Arial" pitchFamily="34" charset="0"/>
                <a:cs typeface="Arial" pitchFamily="34" charset="0"/>
              </a:rPr>
              <a:t> Capacidad y experiencia de los participantes</a:t>
            </a:r>
            <a:endParaRPr lang="en-GB" dirty="0">
              <a:solidFill>
                <a:srgbClr val="002060"/>
              </a:solidFill>
              <a:latin typeface="Arial" pitchFamily="34" charset="0"/>
              <a:cs typeface="Arial" pitchFamily="34" charset="0"/>
            </a:endParaRPr>
          </a:p>
        </p:txBody>
      </p:sp>
      <p:sp>
        <p:nvSpPr>
          <p:cNvPr id="6" name="Abrir llave 5">
            <a:extLst>
              <a:ext uri="{FF2B5EF4-FFF2-40B4-BE49-F238E27FC236}">
                <a16:creationId xmlns:a16="http://schemas.microsoft.com/office/drawing/2014/main" id="{137BD300-E610-49D5-8E4E-EF9492BBBDFB}"/>
              </a:ext>
            </a:extLst>
          </p:cNvPr>
          <p:cNvSpPr/>
          <p:nvPr/>
        </p:nvSpPr>
        <p:spPr>
          <a:xfrm>
            <a:off x="5765185" y="2301240"/>
            <a:ext cx="445356" cy="2350264"/>
          </a:xfrm>
          <a:prstGeom prst="leftBrace">
            <a:avLst>
              <a:gd name="adj1" fmla="val 22513"/>
              <a:gd name="adj2" fmla="val 49337"/>
            </a:avLst>
          </a:prstGeom>
          <a:ln w="28575">
            <a:solidFill>
              <a:srgbClr val="02CC9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b="1" dirty="0"/>
          </a:p>
        </p:txBody>
      </p:sp>
      <p:sp>
        <p:nvSpPr>
          <p:cNvPr id="8" name="Flecha: hacia la izquierda 7">
            <a:extLst>
              <a:ext uri="{FF2B5EF4-FFF2-40B4-BE49-F238E27FC236}">
                <a16:creationId xmlns:a16="http://schemas.microsoft.com/office/drawing/2014/main" id="{48B5C242-9C0C-44AD-A8E1-1592EC678041}"/>
              </a:ext>
            </a:extLst>
          </p:cNvPr>
          <p:cNvSpPr/>
          <p:nvPr/>
        </p:nvSpPr>
        <p:spPr>
          <a:xfrm>
            <a:off x="4695476" y="3281166"/>
            <a:ext cx="958370" cy="295668"/>
          </a:xfrm>
          <a:prstGeom prst="leftArrow">
            <a:avLst/>
          </a:prstGeom>
          <a:solidFill>
            <a:srgbClr val="02CC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CuadroTexto 8">
            <a:extLst>
              <a:ext uri="{FF2B5EF4-FFF2-40B4-BE49-F238E27FC236}">
                <a16:creationId xmlns:a16="http://schemas.microsoft.com/office/drawing/2014/main" id="{4B0E4277-1234-44A0-AD84-FD44927B5E9B}"/>
              </a:ext>
            </a:extLst>
          </p:cNvPr>
          <p:cNvSpPr txBox="1"/>
          <p:nvPr/>
        </p:nvSpPr>
        <p:spPr>
          <a:xfrm>
            <a:off x="6321880" y="2483494"/>
            <a:ext cx="5173447" cy="2031325"/>
          </a:xfrm>
          <a:prstGeom prst="rect">
            <a:avLst/>
          </a:prstGeom>
          <a:noFill/>
        </p:spPr>
        <p:txBody>
          <a:bodyPr wrap="square" rtlCol="0">
            <a:spAutoFit/>
          </a:bodyPr>
          <a:lstStyle/>
          <a:p>
            <a:pPr marL="285750" indent="-285750">
              <a:buFont typeface="Arial" panose="020B0604020202020204" pitchFamily="34" charset="0"/>
              <a:buChar char="•"/>
            </a:pPr>
            <a:r>
              <a:rPr lang="es-ES" dirty="0">
                <a:solidFill>
                  <a:srgbClr val="002060"/>
                </a:solidFill>
              </a:rPr>
              <a:t>Infraestructura (incluida técnica y no técnica:  hospedaje)</a:t>
            </a:r>
          </a:p>
          <a:p>
            <a:pPr marL="285750" indent="-285750">
              <a:buFont typeface="Arial" panose="020B0604020202020204" pitchFamily="34" charset="0"/>
              <a:buChar char="•"/>
            </a:pPr>
            <a:r>
              <a:rPr lang="es-ES" dirty="0">
                <a:solidFill>
                  <a:srgbClr val="002060"/>
                </a:solidFill>
              </a:rPr>
              <a:t>Complementariedad de participantes</a:t>
            </a:r>
          </a:p>
          <a:p>
            <a:pPr marL="285750" indent="-285750">
              <a:buFont typeface="Arial" panose="020B0604020202020204" pitchFamily="34" charset="0"/>
              <a:buChar char="•"/>
            </a:pPr>
            <a:r>
              <a:rPr lang="es-ES" dirty="0">
                <a:solidFill>
                  <a:srgbClr val="002060"/>
                </a:solidFill>
              </a:rPr>
              <a:t>Compromisos entre participantes y entidades asociadas</a:t>
            </a:r>
          </a:p>
          <a:p>
            <a:pPr marL="285750" indent="-285750">
              <a:buFont typeface="Arial" panose="020B0604020202020204" pitchFamily="34" charset="0"/>
              <a:buChar char="•"/>
            </a:pPr>
            <a:r>
              <a:rPr lang="es-ES" dirty="0">
                <a:solidFill>
                  <a:srgbClr val="002060"/>
                </a:solidFill>
              </a:rPr>
              <a:t>Financiación de entidades de países no asociados</a:t>
            </a:r>
          </a:p>
        </p:txBody>
      </p:sp>
    </p:spTree>
    <p:extLst>
      <p:ext uri="{BB962C8B-B14F-4D97-AF65-F5344CB8AC3E}">
        <p14:creationId xmlns:p14="http://schemas.microsoft.com/office/powerpoint/2010/main" val="110927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96C09B-991D-462D-AF09-73F86D21B0AD}"/>
              </a:ext>
            </a:extLst>
          </p:cNvPr>
          <p:cNvSpPr>
            <a:spLocks noGrp="1"/>
          </p:cNvSpPr>
          <p:nvPr>
            <p:ph type="title"/>
          </p:nvPr>
        </p:nvSpPr>
        <p:spPr>
          <a:xfrm>
            <a:off x="696675" y="412620"/>
            <a:ext cx="10800000" cy="422405"/>
          </a:xfrm>
        </p:spPr>
        <p:txBody>
          <a:bodyPr/>
          <a:lstStyle/>
          <a:p>
            <a:r>
              <a:rPr lang="es-ES" sz="2000" dirty="0"/>
              <a:t>Marie </a:t>
            </a:r>
            <a:r>
              <a:rPr lang="es-ES" sz="2000" dirty="0" err="1"/>
              <a:t>Skłodowska</a:t>
            </a:r>
            <a:r>
              <a:rPr lang="es-ES" sz="2000" dirty="0"/>
              <a:t>-Curie </a:t>
            </a:r>
            <a:r>
              <a:rPr lang="es-ES" sz="2000" dirty="0" err="1"/>
              <a:t>Actions</a:t>
            </a:r>
            <a:r>
              <a:rPr lang="es-ES" sz="2000" dirty="0"/>
              <a:t> (MSCA)</a:t>
            </a:r>
            <a:endParaRPr lang="es-ES" dirty="0"/>
          </a:p>
        </p:txBody>
      </p:sp>
      <p:sp>
        <p:nvSpPr>
          <p:cNvPr id="10" name="Marcador de número de diapositiva 2">
            <a:extLst>
              <a:ext uri="{FF2B5EF4-FFF2-40B4-BE49-F238E27FC236}">
                <a16:creationId xmlns:a16="http://schemas.microsoft.com/office/drawing/2014/main" id="{E5079263-1C30-47C1-A74F-3978C3B70B4B}"/>
              </a:ext>
            </a:extLst>
          </p:cNvPr>
          <p:cNvSpPr>
            <a:spLocks noGrp="1"/>
          </p:cNvSpPr>
          <p:nvPr>
            <p:ph type="sldNum" sz="quarter" idx="4"/>
          </p:nvPr>
        </p:nvSpPr>
        <p:spPr>
          <a:xfrm>
            <a:off x="774696" y="6231633"/>
            <a:ext cx="403229" cy="365125"/>
          </a:xfrm>
        </p:spPr>
        <p:txBody>
          <a:bodyPr/>
          <a:lstStyle/>
          <a:p>
            <a:fld id="{F6F97755-CF1C-49EE-9832-9FD78690BC2A}" type="slidenum">
              <a:rPr lang="es-ES" smtClean="0"/>
              <a:pPr/>
              <a:t>4</a:t>
            </a:fld>
            <a:endParaRPr lang="es-ES" dirty="0"/>
          </a:p>
        </p:txBody>
      </p:sp>
      <p:sp>
        <p:nvSpPr>
          <p:cNvPr id="3" name="Marcador de contenido 2">
            <a:extLst>
              <a:ext uri="{FF2B5EF4-FFF2-40B4-BE49-F238E27FC236}">
                <a16:creationId xmlns:a16="http://schemas.microsoft.com/office/drawing/2014/main" id="{4F42AA38-F0B0-0582-0C84-FA5FF8105894}"/>
              </a:ext>
            </a:extLst>
          </p:cNvPr>
          <p:cNvSpPr>
            <a:spLocks noGrp="1"/>
          </p:cNvSpPr>
          <p:nvPr>
            <p:ph idx="1"/>
          </p:nvPr>
        </p:nvSpPr>
        <p:spPr>
          <a:xfrm>
            <a:off x="533400" y="1230923"/>
            <a:ext cx="10961925" cy="5493812"/>
          </a:xfrm>
        </p:spPr>
        <p:txBody>
          <a:bodyPr/>
          <a:lstStyle/>
          <a:p>
            <a:pPr marL="342900" lvl="0" indent="-342900">
              <a:buFont typeface="Symbol" panose="05050102010706020507" pitchFamily="18" charset="2"/>
              <a:buChar char=""/>
            </a:pPr>
            <a:r>
              <a:rPr lang="es-ES" sz="2000" dirty="0">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rPr>
              <a:t>El Consejo Europeo de Investigación lanza con periodicidad anual convocatorias de subvenciones a proyectos de investigación de distintos tipos (presupuesto total ~ 2.2. billones de €). </a:t>
            </a:r>
          </a:p>
          <a:p>
            <a:pPr marL="342900" lvl="0" indent="-342900">
              <a:buFont typeface="Symbol" panose="05050102010706020507" pitchFamily="18" charset="2"/>
              <a:buChar char=""/>
            </a:pPr>
            <a:r>
              <a:rPr lang="es-ES" sz="2000" dirty="0">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rPr>
              <a:t>Las subvenciones ofrecidas siguen 5 esquemas diferentes:</a:t>
            </a:r>
          </a:p>
          <a:p>
            <a:pPr marL="457200" lvl="0" indent="-457200">
              <a:buFont typeface="+mj-lt"/>
              <a:buAutoNum type="arabicPeriod"/>
            </a:pPr>
            <a:endParaRPr lang="es-ES" sz="2000" dirty="0">
              <a:effectLst/>
              <a:latin typeface="Arial" panose="020B0604020202020204" pitchFamily="34" charset="0"/>
              <a:ea typeface="Calibri" panose="020F0502020204030204" pitchFamily="34" charset="0"/>
              <a:cs typeface="Arial" panose="020B0604020202020204" pitchFamily="34" charset="0"/>
            </a:endParaRPr>
          </a:p>
          <a:p>
            <a:pPr marL="457200" lvl="0" indent="-457200">
              <a:buFont typeface="+mj-lt"/>
              <a:buAutoNum type="arabicPeriod"/>
            </a:pPr>
            <a:endParaRPr lang="es-ES" sz="2000" dirty="0">
              <a:latin typeface="Arial" panose="020B0604020202020204" pitchFamily="34" charset="0"/>
              <a:ea typeface="Calibri" panose="020F0502020204030204" pitchFamily="34" charset="0"/>
              <a:cs typeface="Arial" panose="020B0604020202020204" pitchFamily="34" charset="0"/>
            </a:endParaRPr>
          </a:p>
          <a:p>
            <a:pPr lvl="0"/>
            <a:endParaRPr lang="es-ES" sz="2000" dirty="0">
              <a:effectLst/>
              <a:latin typeface="Arial" panose="020B0604020202020204" pitchFamily="34" charset="0"/>
              <a:ea typeface="Calibri" panose="020F0502020204030204" pitchFamily="34" charset="0"/>
              <a:cs typeface="Arial" panose="020B0604020202020204" pitchFamily="34" charset="0"/>
            </a:endParaRPr>
          </a:p>
          <a:p>
            <a:pPr lvl="0"/>
            <a:endParaRPr lang="es-ES" sz="2000" dirty="0">
              <a:latin typeface="Arial" panose="020B0604020202020204" pitchFamily="34" charset="0"/>
              <a:ea typeface="Calibri" panose="020F0502020204030204" pitchFamily="34" charset="0"/>
              <a:cs typeface="Arial" panose="020B0604020202020204" pitchFamily="34" charset="0"/>
            </a:endParaRPr>
          </a:p>
          <a:p>
            <a:pPr lvl="0"/>
            <a:endParaRPr lang="es-ES" sz="2000" dirty="0">
              <a:effectLst/>
              <a:latin typeface="Arial" panose="020B0604020202020204" pitchFamily="34" charset="0"/>
              <a:ea typeface="Calibri" panose="020F0502020204030204" pitchFamily="34" charset="0"/>
              <a:cs typeface="Arial" panose="020B0604020202020204" pitchFamily="34" charset="0"/>
            </a:endParaRPr>
          </a:p>
          <a:p>
            <a:pPr lvl="0"/>
            <a:endParaRPr lang="es-ES" sz="2000" dirty="0">
              <a:latin typeface="Arial" panose="020B0604020202020204" pitchFamily="34" charset="0"/>
              <a:ea typeface="Calibri" panose="020F0502020204030204" pitchFamily="34" charset="0"/>
              <a:cs typeface="Arial" panose="020B0604020202020204" pitchFamily="34" charset="0"/>
            </a:endParaRPr>
          </a:p>
          <a:p>
            <a:pPr lvl="0"/>
            <a:endParaRPr lang="es-ES" sz="2000" dirty="0">
              <a:effectLst/>
              <a:latin typeface="Arial" panose="020B0604020202020204" pitchFamily="34" charset="0"/>
              <a:ea typeface="Calibri" panose="020F0502020204030204" pitchFamily="34" charset="0"/>
              <a:cs typeface="Arial" panose="020B0604020202020204" pitchFamily="34" charset="0"/>
            </a:endParaRPr>
          </a:p>
          <a:p>
            <a:pPr lvl="0"/>
            <a:endParaRPr lang="es-ES" sz="2000" dirty="0">
              <a:effectLst/>
              <a:latin typeface="Arial" panose="020B0604020202020204" pitchFamily="34" charset="0"/>
              <a:ea typeface="Calibri" panose="020F0502020204030204" pitchFamily="34" charset="0"/>
              <a:cs typeface="Arial" panose="020B0604020202020204" pitchFamily="34" charset="0"/>
            </a:endParaRPr>
          </a:p>
          <a:p>
            <a:pPr marL="914400" lvl="1" indent="-457200">
              <a:lnSpc>
                <a:spcPct val="100000"/>
              </a:lnSpc>
              <a:buFont typeface="+mj-lt"/>
              <a:buAutoNum type="arabicPeriod"/>
            </a:pPr>
            <a:endParaRPr lang="es-ES" sz="1100" dirty="0">
              <a:effectLst/>
              <a:latin typeface="Calibri" panose="020F0502020204030204" pitchFamily="34" charset="0"/>
              <a:ea typeface="Calibri" panose="020F0502020204030204" pitchFamily="34" charset="0"/>
            </a:endParaRPr>
          </a:p>
        </p:txBody>
      </p:sp>
      <p:graphicFrame>
        <p:nvGraphicFramePr>
          <p:cNvPr id="11" name="Diagrama 10">
            <a:extLst>
              <a:ext uri="{FF2B5EF4-FFF2-40B4-BE49-F238E27FC236}">
                <a16:creationId xmlns:a16="http://schemas.microsoft.com/office/drawing/2014/main" id="{3AF566C8-6708-9981-F290-1B3AE48C5F76}"/>
              </a:ext>
            </a:extLst>
          </p:cNvPr>
          <p:cNvGraphicFramePr/>
          <p:nvPr/>
        </p:nvGraphicFramePr>
        <p:xfrm>
          <a:off x="1280826" y="2983043"/>
          <a:ext cx="9630347" cy="30280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CuadroTexto 13">
            <a:extLst>
              <a:ext uri="{FF2B5EF4-FFF2-40B4-BE49-F238E27FC236}">
                <a16:creationId xmlns:a16="http://schemas.microsoft.com/office/drawing/2014/main" id="{CE36E4FD-BC07-42A7-3FF8-E44293718463}"/>
              </a:ext>
            </a:extLst>
          </p:cNvPr>
          <p:cNvSpPr txBox="1"/>
          <p:nvPr/>
        </p:nvSpPr>
        <p:spPr>
          <a:xfrm>
            <a:off x="3030633" y="5428856"/>
            <a:ext cx="6684202" cy="707886"/>
          </a:xfrm>
          <a:prstGeom prst="rect">
            <a:avLst/>
          </a:prstGeom>
          <a:noFill/>
        </p:spPr>
        <p:txBody>
          <a:bodyPr wrap="none" rtlCol="0">
            <a:spAutoFit/>
          </a:bodyPr>
          <a:lstStyle/>
          <a:p>
            <a:pPr algn="l"/>
            <a:r>
              <a:rPr lang="es-ES" sz="2000" b="1" i="0" dirty="0">
                <a:solidFill>
                  <a:srgbClr val="0E3051"/>
                </a:solidFill>
                <a:effectLst/>
                <a:latin typeface="Open Sans" panose="020B0606030504020204" pitchFamily="34" charset="0"/>
              </a:rPr>
              <a:t>MSCA and </a:t>
            </a:r>
            <a:r>
              <a:rPr lang="es-ES" sz="2000" b="1" i="0" dirty="0" err="1">
                <a:solidFill>
                  <a:srgbClr val="0E3051"/>
                </a:solidFill>
                <a:effectLst/>
                <a:latin typeface="Open Sans" panose="020B0606030504020204" pitchFamily="34" charset="0"/>
              </a:rPr>
              <a:t>Citizens</a:t>
            </a:r>
            <a:r>
              <a:rPr lang="es-ES" sz="2000" b="1" i="0" dirty="0">
                <a:solidFill>
                  <a:srgbClr val="0E3051"/>
                </a:solidFill>
                <a:effectLst/>
                <a:latin typeface="Open Sans" panose="020B0606030504020204" pitchFamily="34" charset="0"/>
              </a:rPr>
              <a:t> (</a:t>
            </a:r>
            <a:r>
              <a:rPr lang="es-ES" sz="2000" b="1" i="1" dirty="0" err="1">
                <a:solidFill>
                  <a:srgbClr val="0E3051"/>
                </a:solidFill>
                <a:effectLst/>
                <a:latin typeface="Open Sans" panose="020B0606030504020204" pitchFamily="34" charset="0"/>
              </a:rPr>
              <a:t>European</a:t>
            </a:r>
            <a:r>
              <a:rPr lang="es-ES" sz="2000" b="1" i="1" dirty="0">
                <a:solidFill>
                  <a:srgbClr val="0E3051"/>
                </a:solidFill>
                <a:effectLst/>
                <a:latin typeface="Open Sans" panose="020B0606030504020204" pitchFamily="34" charset="0"/>
              </a:rPr>
              <a:t> </a:t>
            </a:r>
            <a:r>
              <a:rPr lang="es-ES" sz="2000" b="1" i="1" dirty="0" err="1">
                <a:solidFill>
                  <a:srgbClr val="0E3051"/>
                </a:solidFill>
                <a:effectLst/>
                <a:latin typeface="Open Sans" panose="020B0606030504020204" pitchFamily="34" charset="0"/>
              </a:rPr>
              <a:t>Researchers</a:t>
            </a:r>
            <a:r>
              <a:rPr lang="es-ES" sz="2000" b="1" i="1" dirty="0">
                <a:solidFill>
                  <a:srgbClr val="0E3051"/>
                </a:solidFill>
                <a:effectLst/>
                <a:latin typeface="Open Sans" panose="020B0606030504020204" pitchFamily="34" charset="0"/>
              </a:rPr>
              <a:t>’ </a:t>
            </a:r>
            <a:r>
              <a:rPr lang="es-ES" sz="2000" b="1" i="1" dirty="0" err="1">
                <a:solidFill>
                  <a:srgbClr val="0E3051"/>
                </a:solidFill>
                <a:effectLst/>
                <a:latin typeface="Open Sans" panose="020B0606030504020204" pitchFamily="34" charset="0"/>
              </a:rPr>
              <a:t>Night</a:t>
            </a:r>
            <a:r>
              <a:rPr lang="es-ES" sz="2000" b="1" i="1" dirty="0">
                <a:solidFill>
                  <a:srgbClr val="0E3051"/>
                </a:solidFill>
                <a:effectLst/>
                <a:latin typeface="Open Sans" panose="020B0606030504020204" pitchFamily="34" charset="0"/>
              </a:rPr>
              <a:t>…)</a:t>
            </a:r>
          </a:p>
          <a:p>
            <a:endParaRPr lang="es-ES" sz="2000" dirty="0"/>
          </a:p>
        </p:txBody>
      </p:sp>
      <p:sp>
        <p:nvSpPr>
          <p:cNvPr id="5" name="Rectángulo 4">
            <a:extLst>
              <a:ext uri="{FF2B5EF4-FFF2-40B4-BE49-F238E27FC236}">
                <a16:creationId xmlns:a16="http://schemas.microsoft.com/office/drawing/2014/main" id="{7868F695-0DF9-0A20-1DAD-CEBA7F322142}"/>
              </a:ext>
            </a:extLst>
          </p:cNvPr>
          <p:cNvSpPr/>
          <p:nvPr/>
        </p:nvSpPr>
        <p:spPr>
          <a:xfrm>
            <a:off x="1177925" y="2857357"/>
            <a:ext cx="4918075" cy="2443523"/>
          </a:xfrm>
          <a:prstGeom prst="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Picture 2" descr="MarieSkłodowskaCurie (@MSCActions) / Twitter">
            <a:extLst>
              <a:ext uri="{FF2B5EF4-FFF2-40B4-BE49-F238E27FC236}">
                <a16:creationId xmlns:a16="http://schemas.microsoft.com/office/drawing/2014/main" id="{8D6F39D1-890F-8AAD-3335-395BAFDF390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38124" y="0"/>
            <a:ext cx="1001486" cy="1001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3542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C84CE1-726D-4ED1-81E8-8BC241DAD40D}"/>
              </a:ext>
            </a:extLst>
          </p:cNvPr>
          <p:cNvSpPr>
            <a:spLocks noGrp="1"/>
          </p:cNvSpPr>
          <p:nvPr>
            <p:ph type="title"/>
          </p:nvPr>
        </p:nvSpPr>
        <p:spPr/>
        <p:txBody>
          <a:bodyPr/>
          <a:lstStyle/>
          <a:p>
            <a:r>
              <a:rPr lang="es-ES" dirty="0"/>
              <a:t>CLAVES DEL ÉXITO: IMPLEMENTACIÓN</a:t>
            </a:r>
          </a:p>
        </p:txBody>
      </p:sp>
      <p:sp>
        <p:nvSpPr>
          <p:cNvPr id="3" name="Marcador de número de diapositiva 2">
            <a:extLst>
              <a:ext uri="{FF2B5EF4-FFF2-40B4-BE49-F238E27FC236}">
                <a16:creationId xmlns:a16="http://schemas.microsoft.com/office/drawing/2014/main" id="{5219738C-B51A-4382-80C4-455A71C4BD2F}"/>
              </a:ext>
            </a:extLst>
          </p:cNvPr>
          <p:cNvSpPr>
            <a:spLocks noGrp="1"/>
          </p:cNvSpPr>
          <p:nvPr>
            <p:ph type="sldNum" sz="quarter" idx="4"/>
          </p:nvPr>
        </p:nvSpPr>
        <p:spPr/>
        <p:txBody>
          <a:bodyPr/>
          <a:lstStyle/>
          <a:p>
            <a:fld id="{F6F97755-CF1C-49EE-9832-9FD78690BC2A}" type="slidenum">
              <a:rPr lang="es-ES" smtClean="0"/>
              <a:pPr/>
              <a:t>40</a:t>
            </a:fld>
            <a:endParaRPr lang="es-ES" dirty="0"/>
          </a:p>
        </p:txBody>
      </p:sp>
      <p:sp>
        <p:nvSpPr>
          <p:cNvPr id="4" name="CuadroTexto 3">
            <a:extLst>
              <a:ext uri="{FF2B5EF4-FFF2-40B4-BE49-F238E27FC236}">
                <a16:creationId xmlns:a16="http://schemas.microsoft.com/office/drawing/2014/main" id="{88E12300-1976-47E1-9D36-7E67E0700EA3}"/>
              </a:ext>
            </a:extLst>
          </p:cNvPr>
          <p:cNvSpPr txBox="1"/>
          <p:nvPr/>
        </p:nvSpPr>
        <p:spPr>
          <a:xfrm>
            <a:off x="696675" y="1055077"/>
            <a:ext cx="11007645" cy="4796185"/>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s-ES" dirty="0">
                <a:solidFill>
                  <a:srgbClr val="002060"/>
                </a:solidFill>
              </a:rPr>
              <a:t>Cada uno de los socios debe aportar experiencia y conocimientos relevantes y complementarios.</a:t>
            </a:r>
          </a:p>
          <a:p>
            <a:pPr marL="342900" indent="-342900" algn="just">
              <a:lnSpc>
                <a:spcPct val="150000"/>
              </a:lnSpc>
              <a:buFont typeface="Arial" panose="020B0604020202020204" pitchFamily="34" charset="0"/>
              <a:buChar char="•"/>
            </a:pPr>
            <a:r>
              <a:rPr lang="es-ES" dirty="0">
                <a:solidFill>
                  <a:srgbClr val="002060"/>
                </a:solidFill>
              </a:rPr>
              <a:t>Consorcio balanceado, equilibrado y complementario (geografía, tipo de organización, multidisciplinario). Dimensión Europea.</a:t>
            </a:r>
          </a:p>
          <a:p>
            <a:pPr marL="342900" indent="-342900" algn="just">
              <a:lnSpc>
                <a:spcPct val="150000"/>
              </a:lnSpc>
              <a:buFont typeface="Arial" panose="020B0604020202020204" pitchFamily="34" charset="0"/>
              <a:buChar char="•"/>
            </a:pPr>
            <a:r>
              <a:rPr lang="es-ES" dirty="0">
                <a:solidFill>
                  <a:srgbClr val="002060"/>
                </a:solidFill>
              </a:rPr>
              <a:t>Establecer mecanismos de gestión clásicos; riesgos, cuellos de botella, deficiencias. Mostrar carencias no es negativo, siempre y cuando se solventen.</a:t>
            </a:r>
          </a:p>
          <a:p>
            <a:pPr marL="342900" indent="-342900" algn="just">
              <a:lnSpc>
                <a:spcPct val="150000"/>
              </a:lnSpc>
              <a:buFont typeface="Arial" panose="020B0604020202020204" pitchFamily="34" charset="0"/>
              <a:buChar char="•"/>
            </a:pPr>
            <a:r>
              <a:rPr lang="es-ES" dirty="0">
                <a:solidFill>
                  <a:srgbClr val="002060"/>
                </a:solidFill>
              </a:rPr>
              <a:t>El plan de trabajo ha de ser coherente, con un número razonable de hitos, </a:t>
            </a:r>
            <a:r>
              <a:rPr lang="es-ES" dirty="0" err="1">
                <a:solidFill>
                  <a:srgbClr val="002060"/>
                </a:solidFill>
              </a:rPr>
              <a:t>deliverables</a:t>
            </a:r>
            <a:r>
              <a:rPr lang="es-ES" dirty="0">
                <a:solidFill>
                  <a:srgbClr val="002060"/>
                </a:solidFill>
              </a:rPr>
              <a:t> y dependencia entre tareas. Debe estar íntimamente ligado con la metodología del criterio de excelencia. </a:t>
            </a:r>
          </a:p>
          <a:p>
            <a:pPr marL="342900" indent="-342900" algn="just">
              <a:lnSpc>
                <a:spcPct val="150000"/>
              </a:lnSpc>
              <a:buFont typeface="Arial" panose="020B0604020202020204" pitchFamily="34" charset="0"/>
              <a:buChar char="•"/>
            </a:pPr>
            <a:r>
              <a:rPr lang="es-ES" dirty="0">
                <a:solidFill>
                  <a:srgbClr val="002060"/>
                </a:solidFill>
              </a:rPr>
              <a:t>Coordinación: experiencia previa en gestión de proyectos.</a:t>
            </a:r>
          </a:p>
          <a:p>
            <a:pPr marL="342900" indent="-342900" algn="just">
              <a:lnSpc>
                <a:spcPct val="150000"/>
              </a:lnSpc>
              <a:buFont typeface="Arial" panose="020B0604020202020204" pitchFamily="34" charset="0"/>
              <a:buChar char="•"/>
            </a:pPr>
            <a:r>
              <a:rPr lang="es-ES" dirty="0">
                <a:solidFill>
                  <a:srgbClr val="002060"/>
                </a:solidFill>
              </a:rPr>
              <a:t>Distribución de presupuestos equilibrada:</a:t>
            </a:r>
          </a:p>
          <a:p>
            <a:pPr lvl="2" indent="-376600" algn="just">
              <a:spcAft>
                <a:spcPts val="400"/>
              </a:spcAft>
              <a:buFont typeface="Arial" panose="020B0604020202020204" pitchFamily="34" charset="0"/>
              <a:buChar char="•"/>
            </a:pPr>
            <a:r>
              <a:rPr lang="es-ES" sz="1400" dirty="0">
                <a:solidFill>
                  <a:srgbClr val="002060"/>
                </a:solidFill>
                <a:cs typeface="Arial" panose="020B0604020202020204" pitchFamily="34" charset="0"/>
              </a:rPr>
              <a:t>No necesariamente hemos de ir al máximo del presupuesto permitido. </a:t>
            </a:r>
          </a:p>
          <a:p>
            <a:pPr lvl="2" indent="-376600" algn="just">
              <a:spcAft>
                <a:spcPts val="400"/>
              </a:spcAft>
              <a:buFont typeface="Arial" panose="020B0604020202020204" pitchFamily="34" charset="0"/>
              <a:buChar char="•"/>
            </a:pPr>
            <a:r>
              <a:rPr lang="es-ES" sz="1400" dirty="0">
                <a:solidFill>
                  <a:srgbClr val="002060"/>
                </a:solidFill>
                <a:cs typeface="Arial" panose="020B0604020202020204" pitchFamily="34" charset="0"/>
              </a:rPr>
              <a:t>Justificar cada coste de forma clara y precisa (personal, equipamiento y subcontrataciones), así como su vinculación con las tareas del proyecto. </a:t>
            </a:r>
          </a:p>
          <a:p>
            <a:pPr lvl="2" indent="-376600" algn="just">
              <a:spcAft>
                <a:spcPts val="400"/>
              </a:spcAft>
              <a:buFont typeface="Arial" panose="020B0604020202020204" pitchFamily="34" charset="0"/>
              <a:buChar char="•"/>
            </a:pPr>
            <a:r>
              <a:rPr lang="es-ES" sz="1400" dirty="0">
                <a:solidFill>
                  <a:srgbClr val="002060"/>
                </a:solidFill>
                <a:cs typeface="Arial" panose="020B0604020202020204" pitchFamily="34" charset="0"/>
              </a:rPr>
              <a:t>Balancear los esfuerzos (PM) de los </a:t>
            </a:r>
            <a:r>
              <a:rPr lang="es-ES" sz="1400" dirty="0" err="1">
                <a:solidFill>
                  <a:srgbClr val="002060"/>
                </a:solidFill>
                <a:cs typeface="Arial" panose="020B0604020202020204" pitchFamily="34" charset="0"/>
              </a:rPr>
              <a:t>partners</a:t>
            </a:r>
            <a:r>
              <a:rPr lang="es-ES" sz="1400" dirty="0">
                <a:solidFill>
                  <a:srgbClr val="002060"/>
                </a:solidFill>
                <a:cs typeface="Arial" panose="020B0604020202020204" pitchFamily="34" charset="0"/>
              </a:rPr>
              <a:t> en función de su peso específico dentro de la propuesta. </a:t>
            </a:r>
            <a:endParaRPr lang="es-ES" dirty="0">
              <a:solidFill>
                <a:srgbClr val="002060"/>
              </a:solidFill>
            </a:endParaRPr>
          </a:p>
        </p:txBody>
      </p:sp>
    </p:spTree>
    <p:extLst>
      <p:ext uri="{BB962C8B-B14F-4D97-AF65-F5344CB8AC3E}">
        <p14:creationId xmlns:p14="http://schemas.microsoft.com/office/powerpoint/2010/main" val="25415269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75BDF5-3E40-3C48-B8E3-790273899947}"/>
              </a:ext>
            </a:extLst>
          </p:cNvPr>
          <p:cNvSpPr>
            <a:spLocks noGrp="1"/>
          </p:cNvSpPr>
          <p:nvPr>
            <p:ph type="title"/>
          </p:nvPr>
        </p:nvSpPr>
        <p:spPr/>
        <p:txBody>
          <a:bodyPr/>
          <a:lstStyle/>
          <a:p>
            <a:r>
              <a:rPr lang="en-GB" dirty="0" err="1"/>
              <a:t>Secciones</a:t>
            </a:r>
            <a:r>
              <a:rPr lang="en-GB" dirty="0"/>
              <a:t> 4 - 8</a:t>
            </a:r>
          </a:p>
        </p:txBody>
      </p:sp>
      <p:sp>
        <p:nvSpPr>
          <p:cNvPr id="3" name="Marcador de número de diapositiva 2">
            <a:extLst>
              <a:ext uri="{FF2B5EF4-FFF2-40B4-BE49-F238E27FC236}">
                <a16:creationId xmlns:a16="http://schemas.microsoft.com/office/drawing/2014/main" id="{75D30E1C-B494-3E76-CDA9-9C93F8CAA7FD}"/>
              </a:ext>
            </a:extLst>
          </p:cNvPr>
          <p:cNvSpPr>
            <a:spLocks noGrp="1"/>
          </p:cNvSpPr>
          <p:nvPr>
            <p:ph type="sldNum" sz="quarter" idx="4"/>
          </p:nvPr>
        </p:nvSpPr>
        <p:spPr/>
        <p:txBody>
          <a:bodyPr/>
          <a:lstStyle/>
          <a:p>
            <a:fld id="{F6F97755-CF1C-49EE-9832-9FD78690BC2A}" type="slidenum">
              <a:rPr lang="es-ES" smtClean="0"/>
              <a:pPr/>
              <a:t>41</a:t>
            </a:fld>
            <a:endParaRPr lang="es-ES" dirty="0"/>
          </a:p>
        </p:txBody>
      </p:sp>
      <p:sp>
        <p:nvSpPr>
          <p:cNvPr id="4" name="Marcador de contenido 3">
            <a:extLst>
              <a:ext uri="{FF2B5EF4-FFF2-40B4-BE49-F238E27FC236}">
                <a16:creationId xmlns:a16="http://schemas.microsoft.com/office/drawing/2014/main" id="{7C5039BF-9350-9538-895B-B7962A195770}"/>
              </a:ext>
            </a:extLst>
          </p:cNvPr>
          <p:cNvSpPr>
            <a:spLocks noGrp="1"/>
          </p:cNvSpPr>
          <p:nvPr>
            <p:ph idx="1"/>
          </p:nvPr>
        </p:nvSpPr>
        <p:spPr>
          <a:xfrm>
            <a:off x="696675" y="1162968"/>
            <a:ext cx="5327888" cy="1785104"/>
          </a:xfrm>
        </p:spPr>
        <p:txBody>
          <a:bodyPr/>
          <a:lstStyle/>
          <a:p>
            <a:r>
              <a:rPr lang="en-GB" b="1" dirty="0">
                <a:solidFill>
                  <a:srgbClr val="02CC9C"/>
                </a:solidFill>
              </a:rPr>
              <a:t>4.</a:t>
            </a:r>
            <a:r>
              <a:rPr lang="en-GB" b="1" dirty="0"/>
              <a:t> Network organisation</a:t>
            </a:r>
          </a:p>
          <a:p>
            <a:r>
              <a:rPr lang="en-GB" dirty="0" err="1"/>
              <a:t>Explicar</a:t>
            </a:r>
            <a:r>
              <a:rPr lang="en-GB" dirty="0"/>
              <a:t> la </a:t>
            </a:r>
            <a:r>
              <a:rPr lang="en-GB" dirty="0" err="1"/>
              <a:t>estructura</a:t>
            </a:r>
            <a:r>
              <a:rPr lang="en-GB" dirty="0"/>
              <a:t> del </a:t>
            </a:r>
            <a:r>
              <a:rPr lang="en-GB" dirty="0" err="1"/>
              <a:t>consorcio</a:t>
            </a:r>
            <a:endParaRPr lang="en-GB" dirty="0"/>
          </a:p>
          <a:p>
            <a:r>
              <a:rPr lang="en-GB" dirty="0"/>
              <a:t>“Consortium as a Whole”</a:t>
            </a:r>
          </a:p>
          <a:p>
            <a:r>
              <a:rPr lang="en-GB" dirty="0"/>
              <a:t>En </a:t>
            </a:r>
            <a:r>
              <a:rPr lang="en-GB" dirty="0" err="1"/>
              <a:t>el</a:t>
            </a:r>
            <a:r>
              <a:rPr lang="en-GB" dirty="0"/>
              <a:t> </a:t>
            </a:r>
            <a:r>
              <a:rPr lang="en-GB" dirty="0" err="1"/>
              <a:t>caso</a:t>
            </a:r>
            <a:r>
              <a:rPr lang="en-GB" dirty="0"/>
              <a:t> de </a:t>
            </a:r>
            <a:r>
              <a:rPr lang="en-GB" dirty="0" err="1"/>
              <a:t>doctorados</a:t>
            </a:r>
            <a:r>
              <a:rPr lang="en-GB" dirty="0"/>
              <a:t> industrials y joint doctorates, </a:t>
            </a:r>
            <a:r>
              <a:rPr lang="en-GB" dirty="0" err="1"/>
              <a:t>explicar</a:t>
            </a:r>
            <a:r>
              <a:rPr lang="en-GB" dirty="0"/>
              <a:t> la </a:t>
            </a:r>
            <a:r>
              <a:rPr lang="en-GB" dirty="0" err="1"/>
              <a:t>estructura</a:t>
            </a:r>
            <a:r>
              <a:rPr lang="en-GB" dirty="0"/>
              <a:t> de </a:t>
            </a:r>
            <a:r>
              <a:rPr lang="en-GB" dirty="0" err="1"/>
              <a:t>gobierno</a:t>
            </a:r>
            <a:r>
              <a:rPr lang="en-GB" dirty="0"/>
              <a:t> conjunto</a:t>
            </a:r>
          </a:p>
        </p:txBody>
      </p:sp>
      <p:sp>
        <p:nvSpPr>
          <p:cNvPr id="5" name="Marcador de contenido 4">
            <a:extLst>
              <a:ext uri="{FF2B5EF4-FFF2-40B4-BE49-F238E27FC236}">
                <a16:creationId xmlns:a16="http://schemas.microsoft.com/office/drawing/2014/main" id="{36B7709D-FDF0-09FF-A5FC-9BF8FFEDB6C0}"/>
              </a:ext>
            </a:extLst>
          </p:cNvPr>
          <p:cNvSpPr>
            <a:spLocks noGrp="1"/>
          </p:cNvSpPr>
          <p:nvPr>
            <p:ph idx="10"/>
          </p:nvPr>
        </p:nvSpPr>
        <p:spPr>
          <a:xfrm>
            <a:off x="6168787" y="1162968"/>
            <a:ext cx="5327888" cy="738664"/>
          </a:xfrm>
        </p:spPr>
        <p:txBody>
          <a:bodyPr/>
          <a:lstStyle/>
          <a:p>
            <a:r>
              <a:rPr lang="en-GB" b="1" dirty="0">
                <a:solidFill>
                  <a:srgbClr val="02CC9C"/>
                </a:solidFill>
              </a:rPr>
              <a:t>5. </a:t>
            </a:r>
            <a:r>
              <a:rPr lang="en-GB" b="1" dirty="0"/>
              <a:t>Supervisory board</a:t>
            </a:r>
          </a:p>
          <a:p>
            <a:r>
              <a:rPr lang="es-ES" dirty="0"/>
              <a:t>Composición del panel de supervisión</a:t>
            </a:r>
          </a:p>
        </p:txBody>
      </p:sp>
      <p:pic>
        <p:nvPicPr>
          <p:cNvPr id="6" name="Imagen 5">
            <a:extLst>
              <a:ext uri="{FF2B5EF4-FFF2-40B4-BE49-F238E27FC236}">
                <a16:creationId xmlns:a16="http://schemas.microsoft.com/office/drawing/2014/main" id="{DB1A6623-1304-404D-A5F0-E0252EEFF71B}"/>
              </a:ext>
            </a:extLst>
          </p:cNvPr>
          <p:cNvPicPr>
            <a:picLocks noChangeAspect="1"/>
          </p:cNvPicPr>
          <p:nvPr/>
        </p:nvPicPr>
        <p:blipFill>
          <a:blip r:embed="rId2"/>
          <a:stretch>
            <a:fillRect/>
          </a:stretch>
        </p:blipFill>
        <p:spPr>
          <a:xfrm>
            <a:off x="6362700" y="2055520"/>
            <a:ext cx="3741420" cy="962355"/>
          </a:xfrm>
          <a:prstGeom prst="rect">
            <a:avLst/>
          </a:prstGeom>
        </p:spPr>
      </p:pic>
      <p:sp>
        <p:nvSpPr>
          <p:cNvPr id="7" name="Marcador de contenido 3">
            <a:extLst>
              <a:ext uri="{FF2B5EF4-FFF2-40B4-BE49-F238E27FC236}">
                <a16:creationId xmlns:a16="http://schemas.microsoft.com/office/drawing/2014/main" id="{F4FCEC1F-7E91-6D0B-6F29-33B58D0F9846}"/>
              </a:ext>
            </a:extLst>
          </p:cNvPr>
          <p:cNvSpPr txBox="1">
            <a:spLocks/>
          </p:cNvSpPr>
          <p:nvPr/>
        </p:nvSpPr>
        <p:spPr>
          <a:xfrm>
            <a:off x="605235" y="3226034"/>
            <a:ext cx="5327888" cy="738664"/>
          </a:xfrm>
          <a:prstGeom prst="rect">
            <a:avLst/>
          </a:prstGeom>
          <a:noFill/>
        </p:spPr>
        <p:txBody>
          <a:bodyPr vert="horz" wrap="square" lIns="91440" tIns="45720" rIns="91440" bIns="45720" rtlCol="0">
            <a:spAutoFit/>
          </a:bodyPr>
          <a:lstStyle>
            <a:lvl1pPr marL="0" indent="0" algn="l" defTabSz="914400" rtl="0" eaLnBrk="1" latinLnBrk="0" hangingPunct="1">
              <a:lnSpc>
                <a:spcPct val="100000"/>
              </a:lnSpc>
              <a:spcBef>
                <a:spcPts val="600"/>
              </a:spcBef>
              <a:spcAft>
                <a:spcPts val="600"/>
              </a:spcAft>
              <a:buClr>
                <a:schemeClr val="accent1"/>
              </a:buClr>
              <a:buFont typeface="Arial" panose="020B0604020202020204" pitchFamily="34" charset="0"/>
              <a:buNone/>
              <a:defRPr sz="1600" kern="1200">
                <a:solidFill>
                  <a:schemeClr val="tx1"/>
                </a:solidFill>
                <a:latin typeface="+mn-lt"/>
                <a:ea typeface="+mn-ea"/>
                <a:cs typeface="+mn-cs"/>
              </a:defRPr>
            </a:lvl1pPr>
            <a:lvl2pPr marL="180000" indent="-180000" algn="l" defTabSz="914400" rtl="0" eaLnBrk="1" latinLnBrk="0" hangingPunct="1">
              <a:lnSpc>
                <a:spcPct val="90000"/>
              </a:lnSpc>
              <a:spcBef>
                <a:spcPts val="600"/>
              </a:spcBef>
              <a:spcAft>
                <a:spcPts val="600"/>
              </a:spcAft>
              <a:buClr>
                <a:schemeClr val="accent1"/>
              </a:buClr>
              <a:buFont typeface="Wingdings" panose="05000000000000000000" pitchFamily="2" charset="2"/>
              <a:buChar char="§"/>
              <a:defRPr sz="1600" kern="1200">
                <a:solidFill>
                  <a:schemeClr val="tx1"/>
                </a:solidFill>
                <a:latin typeface="+mn-lt"/>
                <a:ea typeface="+mn-ea"/>
                <a:cs typeface="+mn-cs"/>
              </a:defRPr>
            </a:lvl2pPr>
            <a:lvl3pPr marL="360000" indent="-180000" algn="l" defTabSz="914400" rtl="0" eaLnBrk="1" latinLnBrk="0" hangingPunct="1">
              <a:lnSpc>
                <a:spcPct val="90000"/>
              </a:lnSpc>
              <a:spcBef>
                <a:spcPts val="600"/>
              </a:spcBef>
              <a:spcAft>
                <a:spcPts val="600"/>
              </a:spcAft>
              <a:buClr>
                <a:schemeClr val="accent1"/>
              </a:buClr>
              <a:buFont typeface="Wingdings" panose="05000000000000000000" pitchFamily="2" charset="2"/>
              <a:buChar char="§"/>
              <a:defRPr sz="1400" kern="1200">
                <a:solidFill>
                  <a:schemeClr val="tx1"/>
                </a:solidFill>
                <a:latin typeface="+mn-lt"/>
                <a:ea typeface="+mn-ea"/>
                <a:cs typeface="+mn-cs"/>
              </a:defRPr>
            </a:lvl3pPr>
            <a:lvl4pPr marL="540000" indent="-180000" algn="l" defTabSz="914400" rtl="0" eaLnBrk="1" latinLnBrk="0" hangingPunct="1">
              <a:lnSpc>
                <a:spcPct val="90000"/>
              </a:lnSpc>
              <a:spcBef>
                <a:spcPts val="600"/>
              </a:spcBef>
              <a:spcAft>
                <a:spcPts val="600"/>
              </a:spcAft>
              <a:buClr>
                <a:schemeClr val="accent1"/>
              </a:buClr>
              <a:buFont typeface="Wingdings" panose="05000000000000000000" pitchFamily="2" charset="2"/>
              <a:buChar char="§"/>
              <a:defRPr sz="1200" kern="1200">
                <a:solidFill>
                  <a:schemeClr val="tx1"/>
                </a:solidFill>
                <a:latin typeface="+mn-lt"/>
                <a:ea typeface="+mn-ea"/>
                <a:cs typeface="+mn-cs"/>
              </a:defRPr>
            </a:lvl4pPr>
            <a:lvl5pPr marL="720000" indent="-180000" algn="l" defTabSz="914400" rtl="0" eaLnBrk="1" latinLnBrk="0" hangingPunct="1">
              <a:lnSpc>
                <a:spcPct val="90000"/>
              </a:lnSpc>
              <a:spcBef>
                <a:spcPts val="600"/>
              </a:spcBef>
              <a:spcAft>
                <a:spcPts val="600"/>
              </a:spcAft>
              <a:buClr>
                <a:schemeClr val="accent1"/>
              </a:buClr>
              <a:buFont typeface="Wingdings" panose="05000000000000000000" pitchFamily="2" charset="2"/>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solidFill>
                  <a:srgbClr val="02CC9C"/>
                </a:solidFill>
              </a:rPr>
              <a:t>6.</a:t>
            </a:r>
            <a:r>
              <a:rPr lang="en-GB" b="1" dirty="0"/>
              <a:t> </a:t>
            </a:r>
            <a:r>
              <a:rPr lang="en-GB" b="1" dirty="0" err="1"/>
              <a:t>Aspectos</a:t>
            </a:r>
            <a:r>
              <a:rPr lang="en-GB" b="1" dirty="0"/>
              <a:t> </a:t>
            </a:r>
            <a:r>
              <a:rPr lang="en-GB" b="1" dirty="0" err="1"/>
              <a:t>medioambientales</a:t>
            </a:r>
            <a:endParaRPr lang="en-GB" b="1" dirty="0"/>
          </a:p>
          <a:p>
            <a:r>
              <a:rPr lang="en-GB" dirty="0"/>
              <a:t>En </a:t>
            </a:r>
            <a:r>
              <a:rPr lang="en-GB" dirty="0" err="1"/>
              <a:t>relación</a:t>
            </a:r>
            <a:r>
              <a:rPr lang="en-GB" dirty="0"/>
              <a:t> con </a:t>
            </a:r>
            <a:r>
              <a:rPr lang="en-GB" dirty="0" err="1"/>
              <a:t>el</a:t>
            </a:r>
            <a:r>
              <a:rPr lang="en-GB" dirty="0"/>
              <a:t> </a:t>
            </a:r>
            <a:r>
              <a:rPr lang="en-GB" dirty="0">
                <a:hlinkClick r:id="rId3"/>
              </a:rPr>
              <a:t>MSCA green chapter</a:t>
            </a:r>
            <a:endParaRPr lang="en-GB" dirty="0"/>
          </a:p>
        </p:txBody>
      </p:sp>
      <p:sp>
        <p:nvSpPr>
          <p:cNvPr id="8" name="Marcador de contenido 3">
            <a:extLst>
              <a:ext uri="{FF2B5EF4-FFF2-40B4-BE49-F238E27FC236}">
                <a16:creationId xmlns:a16="http://schemas.microsoft.com/office/drawing/2014/main" id="{04B2E968-2AA5-B418-2E4B-A77C9FA331C3}"/>
              </a:ext>
            </a:extLst>
          </p:cNvPr>
          <p:cNvSpPr txBox="1">
            <a:spLocks/>
          </p:cNvSpPr>
          <p:nvPr/>
        </p:nvSpPr>
        <p:spPr>
          <a:xfrm>
            <a:off x="6096000" y="3235952"/>
            <a:ext cx="5327888" cy="984885"/>
          </a:xfrm>
          <a:prstGeom prst="rect">
            <a:avLst/>
          </a:prstGeom>
          <a:noFill/>
        </p:spPr>
        <p:txBody>
          <a:bodyPr vert="horz" wrap="square" lIns="91440" tIns="45720" rIns="91440" bIns="45720" rtlCol="0">
            <a:spAutoFit/>
          </a:bodyPr>
          <a:lstStyle>
            <a:lvl1pPr marL="0" indent="0" algn="l" defTabSz="914400" rtl="0" eaLnBrk="1" latinLnBrk="0" hangingPunct="1">
              <a:lnSpc>
                <a:spcPct val="100000"/>
              </a:lnSpc>
              <a:spcBef>
                <a:spcPts val="600"/>
              </a:spcBef>
              <a:spcAft>
                <a:spcPts val="600"/>
              </a:spcAft>
              <a:buClr>
                <a:schemeClr val="accent1"/>
              </a:buClr>
              <a:buFont typeface="Arial" panose="020B0604020202020204" pitchFamily="34" charset="0"/>
              <a:buNone/>
              <a:defRPr sz="1600" kern="1200">
                <a:solidFill>
                  <a:schemeClr val="tx1"/>
                </a:solidFill>
                <a:latin typeface="+mn-lt"/>
                <a:ea typeface="+mn-ea"/>
                <a:cs typeface="+mn-cs"/>
              </a:defRPr>
            </a:lvl1pPr>
            <a:lvl2pPr marL="180000" indent="-180000" algn="l" defTabSz="914400" rtl="0" eaLnBrk="1" latinLnBrk="0" hangingPunct="1">
              <a:lnSpc>
                <a:spcPct val="90000"/>
              </a:lnSpc>
              <a:spcBef>
                <a:spcPts val="600"/>
              </a:spcBef>
              <a:spcAft>
                <a:spcPts val="600"/>
              </a:spcAft>
              <a:buClr>
                <a:schemeClr val="accent1"/>
              </a:buClr>
              <a:buFont typeface="Wingdings" panose="05000000000000000000" pitchFamily="2" charset="2"/>
              <a:buChar char="§"/>
              <a:defRPr sz="1600" kern="1200">
                <a:solidFill>
                  <a:schemeClr val="tx1"/>
                </a:solidFill>
                <a:latin typeface="+mn-lt"/>
                <a:ea typeface="+mn-ea"/>
                <a:cs typeface="+mn-cs"/>
              </a:defRPr>
            </a:lvl2pPr>
            <a:lvl3pPr marL="360000" indent="-180000" algn="l" defTabSz="914400" rtl="0" eaLnBrk="1" latinLnBrk="0" hangingPunct="1">
              <a:lnSpc>
                <a:spcPct val="90000"/>
              </a:lnSpc>
              <a:spcBef>
                <a:spcPts val="600"/>
              </a:spcBef>
              <a:spcAft>
                <a:spcPts val="600"/>
              </a:spcAft>
              <a:buClr>
                <a:schemeClr val="accent1"/>
              </a:buClr>
              <a:buFont typeface="Wingdings" panose="05000000000000000000" pitchFamily="2" charset="2"/>
              <a:buChar char="§"/>
              <a:defRPr sz="1400" kern="1200">
                <a:solidFill>
                  <a:schemeClr val="tx1"/>
                </a:solidFill>
                <a:latin typeface="+mn-lt"/>
                <a:ea typeface="+mn-ea"/>
                <a:cs typeface="+mn-cs"/>
              </a:defRPr>
            </a:lvl3pPr>
            <a:lvl4pPr marL="540000" indent="-180000" algn="l" defTabSz="914400" rtl="0" eaLnBrk="1" latinLnBrk="0" hangingPunct="1">
              <a:lnSpc>
                <a:spcPct val="90000"/>
              </a:lnSpc>
              <a:spcBef>
                <a:spcPts val="600"/>
              </a:spcBef>
              <a:spcAft>
                <a:spcPts val="600"/>
              </a:spcAft>
              <a:buClr>
                <a:schemeClr val="accent1"/>
              </a:buClr>
              <a:buFont typeface="Wingdings" panose="05000000000000000000" pitchFamily="2" charset="2"/>
              <a:buChar char="§"/>
              <a:defRPr sz="1200" kern="1200">
                <a:solidFill>
                  <a:schemeClr val="tx1"/>
                </a:solidFill>
                <a:latin typeface="+mn-lt"/>
                <a:ea typeface="+mn-ea"/>
                <a:cs typeface="+mn-cs"/>
              </a:defRPr>
            </a:lvl4pPr>
            <a:lvl5pPr marL="720000" indent="-180000" algn="l" defTabSz="914400" rtl="0" eaLnBrk="1" latinLnBrk="0" hangingPunct="1">
              <a:lnSpc>
                <a:spcPct val="90000"/>
              </a:lnSpc>
              <a:spcBef>
                <a:spcPts val="600"/>
              </a:spcBef>
              <a:spcAft>
                <a:spcPts val="600"/>
              </a:spcAft>
              <a:buClr>
                <a:schemeClr val="accent1"/>
              </a:buClr>
              <a:buFont typeface="Wingdings" panose="05000000000000000000" pitchFamily="2" charset="2"/>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solidFill>
                  <a:srgbClr val="02CC9C"/>
                </a:solidFill>
              </a:rPr>
              <a:t>7.</a:t>
            </a:r>
            <a:r>
              <a:rPr lang="en-GB" b="1" dirty="0"/>
              <a:t> </a:t>
            </a:r>
            <a:r>
              <a:rPr lang="en-GB" b="1" dirty="0" err="1"/>
              <a:t>Descripción</a:t>
            </a:r>
            <a:r>
              <a:rPr lang="en-GB" b="1" dirty="0"/>
              <a:t> de </a:t>
            </a:r>
            <a:r>
              <a:rPr lang="en-GB" b="1" dirty="0" err="1"/>
              <a:t>los</a:t>
            </a:r>
            <a:r>
              <a:rPr lang="en-GB" b="1" dirty="0"/>
              <a:t> </a:t>
            </a:r>
            <a:r>
              <a:rPr lang="en-GB" b="1" dirty="0" err="1"/>
              <a:t>participatnes</a:t>
            </a:r>
            <a:endParaRPr lang="en-GB" b="1" dirty="0"/>
          </a:p>
          <a:p>
            <a:r>
              <a:rPr lang="en-GB" dirty="0" err="1"/>
              <a:t>Beneficiarios</a:t>
            </a:r>
            <a:r>
              <a:rPr lang="en-GB" dirty="0"/>
              <a:t>, associated partners y associated partners linked to a beneficiary</a:t>
            </a:r>
          </a:p>
        </p:txBody>
      </p:sp>
      <p:sp>
        <p:nvSpPr>
          <p:cNvPr id="9" name="Marcador de contenido 3">
            <a:extLst>
              <a:ext uri="{FF2B5EF4-FFF2-40B4-BE49-F238E27FC236}">
                <a16:creationId xmlns:a16="http://schemas.microsoft.com/office/drawing/2014/main" id="{5DD6F519-11D6-998E-9179-21CB23B277FE}"/>
              </a:ext>
            </a:extLst>
          </p:cNvPr>
          <p:cNvSpPr txBox="1">
            <a:spLocks/>
          </p:cNvSpPr>
          <p:nvPr/>
        </p:nvSpPr>
        <p:spPr>
          <a:xfrm>
            <a:off x="2491740" y="4516112"/>
            <a:ext cx="5327888" cy="738664"/>
          </a:xfrm>
          <a:prstGeom prst="rect">
            <a:avLst/>
          </a:prstGeom>
          <a:noFill/>
        </p:spPr>
        <p:txBody>
          <a:bodyPr vert="horz" wrap="square" lIns="91440" tIns="45720" rIns="91440" bIns="45720" rtlCol="0">
            <a:spAutoFit/>
          </a:bodyPr>
          <a:lstStyle>
            <a:lvl1pPr marL="0" indent="0" algn="l" defTabSz="914400" rtl="0" eaLnBrk="1" latinLnBrk="0" hangingPunct="1">
              <a:lnSpc>
                <a:spcPct val="100000"/>
              </a:lnSpc>
              <a:spcBef>
                <a:spcPts val="600"/>
              </a:spcBef>
              <a:spcAft>
                <a:spcPts val="600"/>
              </a:spcAft>
              <a:buClr>
                <a:schemeClr val="accent1"/>
              </a:buClr>
              <a:buFont typeface="Arial" panose="020B0604020202020204" pitchFamily="34" charset="0"/>
              <a:buNone/>
              <a:defRPr sz="1600" kern="1200">
                <a:solidFill>
                  <a:schemeClr val="tx1"/>
                </a:solidFill>
                <a:latin typeface="+mn-lt"/>
                <a:ea typeface="+mn-ea"/>
                <a:cs typeface="+mn-cs"/>
              </a:defRPr>
            </a:lvl1pPr>
            <a:lvl2pPr marL="180000" indent="-180000" algn="l" defTabSz="914400" rtl="0" eaLnBrk="1" latinLnBrk="0" hangingPunct="1">
              <a:lnSpc>
                <a:spcPct val="90000"/>
              </a:lnSpc>
              <a:spcBef>
                <a:spcPts val="600"/>
              </a:spcBef>
              <a:spcAft>
                <a:spcPts val="600"/>
              </a:spcAft>
              <a:buClr>
                <a:schemeClr val="accent1"/>
              </a:buClr>
              <a:buFont typeface="Wingdings" panose="05000000000000000000" pitchFamily="2" charset="2"/>
              <a:buChar char="§"/>
              <a:defRPr sz="1600" kern="1200">
                <a:solidFill>
                  <a:schemeClr val="tx1"/>
                </a:solidFill>
                <a:latin typeface="+mn-lt"/>
                <a:ea typeface="+mn-ea"/>
                <a:cs typeface="+mn-cs"/>
              </a:defRPr>
            </a:lvl2pPr>
            <a:lvl3pPr marL="360000" indent="-180000" algn="l" defTabSz="914400" rtl="0" eaLnBrk="1" latinLnBrk="0" hangingPunct="1">
              <a:lnSpc>
                <a:spcPct val="90000"/>
              </a:lnSpc>
              <a:spcBef>
                <a:spcPts val="600"/>
              </a:spcBef>
              <a:spcAft>
                <a:spcPts val="600"/>
              </a:spcAft>
              <a:buClr>
                <a:schemeClr val="accent1"/>
              </a:buClr>
              <a:buFont typeface="Wingdings" panose="05000000000000000000" pitchFamily="2" charset="2"/>
              <a:buChar char="§"/>
              <a:defRPr sz="1400" kern="1200">
                <a:solidFill>
                  <a:schemeClr val="tx1"/>
                </a:solidFill>
                <a:latin typeface="+mn-lt"/>
                <a:ea typeface="+mn-ea"/>
                <a:cs typeface="+mn-cs"/>
              </a:defRPr>
            </a:lvl3pPr>
            <a:lvl4pPr marL="540000" indent="-180000" algn="l" defTabSz="914400" rtl="0" eaLnBrk="1" latinLnBrk="0" hangingPunct="1">
              <a:lnSpc>
                <a:spcPct val="90000"/>
              </a:lnSpc>
              <a:spcBef>
                <a:spcPts val="600"/>
              </a:spcBef>
              <a:spcAft>
                <a:spcPts val="600"/>
              </a:spcAft>
              <a:buClr>
                <a:schemeClr val="accent1"/>
              </a:buClr>
              <a:buFont typeface="Wingdings" panose="05000000000000000000" pitchFamily="2" charset="2"/>
              <a:buChar char="§"/>
              <a:defRPr sz="1200" kern="1200">
                <a:solidFill>
                  <a:schemeClr val="tx1"/>
                </a:solidFill>
                <a:latin typeface="+mn-lt"/>
                <a:ea typeface="+mn-ea"/>
                <a:cs typeface="+mn-cs"/>
              </a:defRPr>
            </a:lvl4pPr>
            <a:lvl5pPr marL="720000" indent="-180000" algn="l" defTabSz="914400" rtl="0" eaLnBrk="1" latinLnBrk="0" hangingPunct="1">
              <a:lnSpc>
                <a:spcPct val="90000"/>
              </a:lnSpc>
              <a:spcBef>
                <a:spcPts val="600"/>
              </a:spcBef>
              <a:spcAft>
                <a:spcPts val="600"/>
              </a:spcAft>
              <a:buClr>
                <a:schemeClr val="accent1"/>
              </a:buClr>
              <a:buFont typeface="Wingdings" panose="05000000000000000000" pitchFamily="2" charset="2"/>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solidFill>
                  <a:srgbClr val="02CC9C"/>
                </a:solidFill>
              </a:rPr>
              <a:t>8.</a:t>
            </a:r>
            <a:r>
              <a:rPr lang="en-GB" b="1" dirty="0"/>
              <a:t> </a:t>
            </a:r>
            <a:r>
              <a:rPr lang="en-US" b="1" dirty="0"/>
              <a:t>Letters of pre-agreement (for DN-JD)</a:t>
            </a:r>
            <a:endParaRPr lang="en-GB" b="1" dirty="0"/>
          </a:p>
          <a:p>
            <a:r>
              <a:rPr lang="en-GB" dirty="0" err="1"/>
              <a:t>Obligatorio</a:t>
            </a:r>
            <a:r>
              <a:rPr lang="en-GB" dirty="0"/>
              <a:t> para joint doctorates</a:t>
            </a:r>
          </a:p>
        </p:txBody>
      </p:sp>
    </p:spTree>
    <p:extLst>
      <p:ext uri="{BB962C8B-B14F-4D97-AF65-F5344CB8AC3E}">
        <p14:creationId xmlns:p14="http://schemas.microsoft.com/office/powerpoint/2010/main" val="40237189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44F52552-BFDE-4021-9777-BFA4E40FB110}"/>
              </a:ext>
            </a:extLst>
          </p:cNvPr>
          <p:cNvSpPr>
            <a:spLocks noGrp="1"/>
          </p:cNvSpPr>
          <p:nvPr>
            <p:ph type="sldNum" sz="quarter" idx="4"/>
          </p:nvPr>
        </p:nvSpPr>
        <p:spPr/>
        <p:txBody>
          <a:bodyPr/>
          <a:lstStyle/>
          <a:p>
            <a:fld id="{F6F97755-CF1C-49EE-9832-9FD78690BC2A}" type="slidenum">
              <a:rPr lang="es-ES" smtClean="0"/>
              <a:pPr/>
              <a:t>42</a:t>
            </a:fld>
            <a:endParaRPr lang="es-ES" dirty="0"/>
          </a:p>
        </p:txBody>
      </p:sp>
      <p:sp>
        <p:nvSpPr>
          <p:cNvPr id="4" name="CuadroTexto 3">
            <a:extLst>
              <a:ext uri="{FF2B5EF4-FFF2-40B4-BE49-F238E27FC236}">
                <a16:creationId xmlns:a16="http://schemas.microsoft.com/office/drawing/2014/main" id="{687B97C0-C402-46CC-AF73-9F4EDA6053C1}"/>
              </a:ext>
            </a:extLst>
          </p:cNvPr>
          <p:cNvSpPr txBox="1"/>
          <p:nvPr/>
        </p:nvSpPr>
        <p:spPr>
          <a:xfrm>
            <a:off x="3003452" y="2347354"/>
            <a:ext cx="6185095" cy="1754326"/>
          </a:xfrm>
          <a:prstGeom prst="rect">
            <a:avLst/>
          </a:prstGeom>
          <a:noFill/>
        </p:spPr>
        <p:txBody>
          <a:bodyPr wrap="square" rtlCol="0">
            <a:spAutoFit/>
          </a:bodyPr>
          <a:lstStyle/>
          <a:p>
            <a:pPr algn="ctr"/>
            <a:r>
              <a:rPr lang="es-ES" sz="3600" b="1" dirty="0">
                <a:solidFill>
                  <a:srgbClr val="02CC9C"/>
                </a:solidFill>
              </a:rPr>
              <a:t>“TIPS” PARA LA REDACCIÓN DE PROPUESTAS EUROPEAS</a:t>
            </a:r>
          </a:p>
        </p:txBody>
      </p:sp>
    </p:spTree>
    <p:extLst>
      <p:ext uri="{BB962C8B-B14F-4D97-AF65-F5344CB8AC3E}">
        <p14:creationId xmlns:p14="http://schemas.microsoft.com/office/powerpoint/2010/main" val="24849026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635891-F88B-48D8-A12C-A2C7FA96174C}"/>
              </a:ext>
            </a:extLst>
          </p:cNvPr>
          <p:cNvSpPr>
            <a:spLocks noGrp="1"/>
          </p:cNvSpPr>
          <p:nvPr>
            <p:ph type="title"/>
          </p:nvPr>
        </p:nvSpPr>
        <p:spPr/>
        <p:txBody>
          <a:bodyPr/>
          <a:lstStyle/>
          <a:p>
            <a:r>
              <a:rPr lang="es-ES" dirty="0"/>
              <a:t>ASPECTOS CLAVE</a:t>
            </a:r>
          </a:p>
        </p:txBody>
      </p:sp>
      <p:sp>
        <p:nvSpPr>
          <p:cNvPr id="3" name="Marcador de número de diapositiva 2">
            <a:extLst>
              <a:ext uri="{FF2B5EF4-FFF2-40B4-BE49-F238E27FC236}">
                <a16:creationId xmlns:a16="http://schemas.microsoft.com/office/drawing/2014/main" id="{C38245C9-7837-4711-A8F7-5E803321D692}"/>
              </a:ext>
            </a:extLst>
          </p:cNvPr>
          <p:cNvSpPr>
            <a:spLocks noGrp="1"/>
          </p:cNvSpPr>
          <p:nvPr>
            <p:ph type="sldNum" sz="quarter" idx="4"/>
          </p:nvPr>
        </p:nvSpPr>
        <p:spPr/>
        <p:txBody>
          <a:bodyPr/>
          <a:lstStyle/>
          <a:p>
            <a:fld id="{F6F97755-CF1C-49EE-9832-9FD78690BC2A}" type="slidenum">
              <a:rPr lang="es-ES" smtClean="0"/>
              <a:pPr/>
              <a:t>43</a:t>
            </a:fld>
            <a:endParaRPr lang="es-ES" dirty="0"/>
          </a:p>
        </p:txBody>
      </p:sp>
      <p:pic>
        <p:nvPicPr>
          <p:cNvPr id="4" name="Picture 21">
            <a:extLst>
              <a:ext uri="{FF2B5EF4-FFF2-40B4-BE49-F238E27FC236}">
                <a16:creationId xmlns:a16="http://schemas.microsoft.com/office/drawing/2014/main" id="{51909224-17C8-452F-A555-EFA867AB14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5717" y="3586783"/>
            <a:ext cx="789103" cy="789103"/>
          </a:xfrm>
          <a:prstGeom prst="rect">
            <a:avLst/>
          </a:prstGeom>
        </p:spPr>
      </p:pic>
      <p:sp>
        <p:nvSpPr>
          <p:cNvPr id="5" name="Rectangle 40">
            <a:extLst>
              <a:ext uri="{FF2B5EF4-FFF2-40B4-BE49-F238E27FC236}">
                <a16:creationId xmlns:a16="http://schemas.microsoft.com/office/drawing/2014/main" id="{33B0FBCC-3AFB-4A8D-8C1F-FBD4288EF807}"/>
              </a:ext>
            </a:extLst>
          </p:cNvPr>
          <p:cNvSpPr/>
          <p:nvPr/>
        </p:nvSpPr>
        <p:spPr>
          <a:xfrm>
            <a:off x="1562048" y="2236461"/>
            <a:ext cx="9346742" cy="432000"/>
          </a:xfrm>
          <a:prstGeom prst="rect">
            <a:avLst/>
          </a:prstGeom>
          <a:solidFill>
            <a:schemeClr val="bg1"/>
          </a:solidFill>
          <a:ln w="28575" cmpd="sng">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spcBef>
                <a:spcPts val="0"/>
              </a:spcBef>
              <a:spcAft>
                <a:spcPts val="0"/>
              </a:spcAft>
            </a:pPr>
            <a:r>
              <a:rPr lang="es-ES" dirty="0">
                <a:solidFill>
                  <a:srgbClr val="002060"/>
                </a:solidFill>
              </a:rPr>
              <a:t>Hay que demostrar que tu idea es ambiciosa y va más allá del estado del arte.</a:t>
            </a:r>
          </a:p>
        </p:txBody>
      </p:sp>
      <p:sp>
        <p:nvSpPr>
          <p:cNvPr id="6" name="Rectangle 41">
            <a:extLst>
              <a:ext uri="{FF2B5EF4-FFF2-40B4-BE49-F238E27FC236}">
                <a16:creationId xmlns:a16="http://schemas.microsoft.com/office/drawing/2014/main" id="{4AF68414-F257-465C-BFED-1E02BEFA8930}"/>
              </a:ext>
            </a:extLst>
          </p:cNvPr>
          <p:cNvSpPr/>
          <p:nvPr/>
        </p:nvSpPr>
        <p:spPr>
          <a:xfrm>
            <a:off x="1562048" y="3667887"/>
            <a:ext cx="9831375" cy="660211"/>
          </a:xfrm>
          <a:prstGeom prst="rect">
            <a:avLst/>
          </a:prstGeom>
          <a:solidFill>
            <a:schemeClr val="bg1"/>
          </a:solidFill>
          <a:ln w="28575" cmpd="sng">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spcBef>
                <a:spcPts val="0"/>
              </a:spcBef>
              <a:spcAft>
                <a:spcPts val="0"/>
              </a:spcAft>
            </a:pPr>
            <a:r>
              <a:rPr lang="es-ES" dirty="0">
                <a:solidFill>
                  <a:srgbClr val="002060"/>
                </a:solidFill>
              </a:rPr>
              <a:t>Hay que demostrar cómo el proyecto podría contribuir a los resultados e impactos descritos en el programa de trabajo (</a:t>
            </a:r>
            <a:r>
              <a:rPr lang="en-GB" i="1" dirty="0">
                <a:solidFill>
                  <a:srgbClr val="002060"/>
                </a:solidFill>
              </a:rPr>
              <a:t>the pathway </a:t>
            </a:r>
            <a:r>
              <a:rPr lang="es-ES" i="1" dirty="0">
                <a:solidFill>
                  <a:srgbClr val="002060"/>
                </a:solidFill>
              </a:rPr>
              <a:t>to impact)</a:t>
            </a:r>
            <a:r>
              <a:rPr lang="es-ES" dirty="0">
                <a:solidFill>
                  <a:srgbClr val="002060"/>
                </a:solidFill>
              </a:rPr>
              <a:t>.</a:t>
            </a:r>
          </a:p>
        </p:txBody>
      </p:sp>
      <p:sp>
        <p:nvSpPr>
          <p:cNvPr id="7" name="Rectangle 43">
            <a:extLst>
              <a:ext uri="{FF2B5EF4-FFF2-40B4-BE49-F238E27FC236}">
                <a16:creationId xmlns:a16="http://schemas.microsoft.com/office/drawing/2014/main" id="{09A466D5-F910-451B-B675-ED0DE61B4018}"/>
              </a:ext>
            </a:extLst>
          </p:cNvPr>
          <p:cNvSpPr/>
          <p:nvPr/>
        </p:nvSpPr>
        <p:spPr>
          <a:xfrm>
            <a:off x="1494752" y="4638406"/>
            <a:ext cx="10114839" cy="432000"/>
          </a:xfrm>
          <a:prstGeom prst="rect">
            <a:avLst/>
          </a:prstGeom>
          <a:solidFill>
            <a:schemeClr val="bg1"/>
          </a:solidFill>
          <a:ln w="28575" cmpd="sng">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spcBef>
                <a:spcPts val="0"/>
              </a:spcBef>
              <a:spcAft>
                <a:spcPts val="0"/>
              </a:spcAft>
            </a:pPr>
            <a:r>
              <a:rPr lang="es-ES" dirty="0">
                <a:solidFill>
                  <a:srgbClr val="002060"/>
                </a:solidFill>
              </a:rPr>
              <a:t>Se deben describir claramente las medidas previstas para maximizar la repercusión del Proyecto (plan de diseminación y explotación, incluyendo actividades de comunicación).</a:t>
            </a:r>
          </a:p>
        </p:txBody>
      </p:sp>
      <p:sp>
        <p:nvSpPr>
          <p:cNvPr id="8" name="Rectangle 45">
            <a:extLst>
              <a:ext uri="{FF2B5EF4-FFF2-40B4-BE49-F238E27FC236}">
                <a16:creationId xmlns:a16="http://schemas.microsoft.com/office/drawing/2014/main" id="{155E248E-2A9D-4E9D-99F1-00DD8430778F}"/>
              </a:ext>
            </a:extLst>
          </p:cNvPr>
          <p:cNvSpPr/>
          <p:nvPr/>
        </p:nvSpPr>
        <p:spPr>
          <a:xfrm>
            <a:off x="1562048" y="5327523"/>
            <a:ext cx="9346743" cy="432000"/>
          </a:xfrm>
          <a:prstGeom prst="rect">
            <a:avLst/>
          </a:prstGeom>
          <a:solidFill>
            <a:schemeClr val="bg1"/>
          </a:solidFill>
          <a:ln w="28575" cmpd="sng">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spcBef>
                <a:spcPts val="0"/>
              </a:spcBef>
              <a:spcAft>
                <a:spcPts val="0"/>
              </a:spcAft>
            </a:pPr>
            <a:r>
              <a:rPr lang="es-ES" dirty="0">
                <a:solidFill>
                  <a:srgbClr val="002060"/>
                </a:solidFill>
              </a:rPr>
              <a:t>Hay que demostrar la calidad del plan de trabajo, los recursos y los participantes.</a:t>
            </a:r>
          </a:p>
        </p:txBody>
      </p:sp>
      <p:grpSp>
        <p:nvGrpSpPr>
          <p:cNvPr id="9" name="Group 32">
            <a:extLst>
              <a:ext uri="{FF2B5EF4-FFF2-40B4-BE49-F238E27FC236}">
                <a16:creationId xmlns:a16="http://schemas.microsoft.com/office/drawing/2014/main" id="{064D0804-33F5-40FB-B6C6-72F7C924C723}"/>
              </a:ext>
            </a:extLst>
          </p:cNvPr>
          <p:cNvGrpSpPr/>
          <p:nvPr/>
        </p:nvGrpSpPr>
        <p:grpSpPr>
          <a:xfrm>
            <a:off x="832278" y="2149819"/>
            <a:ext cx="655980" cy="655980"/>
            <a:chOff x="8934066" y="2641504"/>
            <a:chExt cx="864000" cy="864000"/>
          </a:xfrm>
        </p:grpSpPr>
        <p:sp>
          <p:nvSpPr>
            <p:cNvPr id="10" name="Oval 33">
              <a:extLst>
                <a:ext uri="{FF2B5EF4-FFF2-40B4-BE49-F238E27FC236}">
                  <a16:creationId xmlns:a16="http://schemas.microsoft.com/office/drawing/2014/main" id="{34B41B64-BAD6-4EB6-A21B-928584FC204F}"/>
                </a:ext>
              </a:extLst>
            </p:cNvPr>
            <p:cNvSpPr/>
            <p:nvPr/>
          </p:nvSpPr>
          <p:spPr>
            <a:xfrm>
              <a:off x="8934066" y="2641504"/>
              <a:ext cx="864000" cy="86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11" name="Picture 34">
              <a:extLst>
                <a:ext uri="{FF2B5EF4-FFF2-40B4-BE49-F238E27FC236}">
                  <a16:creationId xmlns:a16="http://schemas.microsoft.com/office/drawing/2014/main" id="{B3411CC1-AF8B-4086-A00C-A1A0356E5A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8688" y="2656126"/>
              <a:ext cx="834757" cy="834757"/>
            </a:xfrm>
            <a:prstGeom prst="rect">
              <a:avLst/>
            </a:prstGeom>
          </p:spPr>
        </p:pic>
      </p:grpSp>
      <p:sp>
        <p:nvSpPr>
          <p:cNvPr id="12" name="TextBox 5">
            <a:extLst>
              <a:ext uri="{FF2B5EF4-FFF2-40B4-BE49-F238E27FC236}">
                <a16:creationId xmlns:a16="http://schemas.microsoft.com/office/drawing/2014/main" id="{FF006EB0-56B7-445A-A013-5A98F53517BE}"/>
              </a:ext>
            </a:extLst>
          </p:cNvPr>
          <p:cNvSpPr txBox="1"/>
          <p:nvPr/>
        </p:nvSpPr>
        <p:spPr>
          <a:xfrm>
            <a:off x="1562048" y="1583416"/>
            <a:ext cx="9346743" cy="646331"/>
          </a:xfrm>
          <a:prstGeom prst="rect">
            <a:avLst/>
          </a:prstGeom>
          <a:noFill/>
        </p:spPr>
        <p:txBody>
          <a:bodyPr wrap="square" rtlCol="0">
            <a:spAutoFit/>
          </a:bodyPr>
          <a:lstStyle/>
          <a:p>
            <a:r>
              <a:rPr lang="en-US" dirty="0">
                <a:solidFill>
                  <a:srgbClr val="002060"/>
                </a:solidFill>
              </a:rPr>
              <a:t> La propuesta de trabajo debe encontrarse dentro del ámbito de uno de los programas de trabajo.</a:t>
            </a:r>
            <a:endParaRPr lang="fr-BE" dirty="0">
              <a:solidFill>
                <a:srgbClr val="002060"/>
              </a:solidFill>
            </a:endParaRPr>
          </a:p>
        </p:txBody>
      </p:sp>
      <p:grpSp>
        <p:nvGrpSpPr>
          <p:cNvPr id="13" name="Group 36">
            <a:extLst>
              <a:ext uri="{FF2B5EF4-FFF2-40B4-BE49-F238E27FC236}">
                <a16:creationId xmlns:a16="http://schemas.microsoft.com/office/drawing/2014/main" id="{35785259-FDDA-44A2-AEFE-1218DCBD02F8}"/>
              </a:ext>
            </a:extLst>
          </p:cNvPr>
          <p:cNvGrpSpPr/>
          <p:nvPr/>
        </p:nvGrpSpPr>
        <p:grpSpPr>
          <a:xfrm>
            <a:off x="826683" y="1430589"/>
            <a:ext cx="667171" cy="667171"/>
            <a:chOff x="8937971" y="1558376"/>
            <a:chExt cx="864000" cy="864000"/>
          </a:xfrm>
        </p:grpSpPr>
        <p:sp>
          <p:nvSpPr>
            <p:cNvPr id="14" name="Oval 37">
              <a:extLst>
                <a:ext uri="{FF2B5EF4-FFF2-40B4-BE49-F238E27FC236}">
                  <a16:creationId xmlns:a16="http://schemas.microsoft.com/office/drawing/2014/main" id="{5444AA32-B0F4-4A3C-9633-D56D7E1DD19B}"/>
                </a:ext>
              </a:extLst>
            </p:cNvPr>
            <p:cNvSpPr/>
            <p:nvPr/>
          </p:nvSpPr>
          <p:spPr>
            <a:xfrm>
              <a:off x="8937971" y="1558376"/>
              <a:ext cx="864000"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15" name="Picture 38">
              <a:extLst>
                <a:ext uri="{FF2B5EF4-FFF2-40B4-BE49-F238E27FC236}">
                  <a16:creationId xmlns:a16="http://schemas.microsoft.com/office/drawing/2014/main" id="{E17974B1-BA88-48A1-AF7C-F0261ABD99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72206" y="1592611"/>
              <a:ext cx="795530" cy="795530"/>
            </a:xfrm>
            <a:prstGeom prst="rect">
              <a:avLst/>
            </a:prstGeom>
          </p:spPr>
        </p:pic>
      </p:grpSp>
      <p:grpSp>
        <p:nvGrpSpPr>
          <p:cNvPr id="16" name="Group 39">
            <a:extLst>
              <a:ext uri="{FF2B5EF4-FFF2-40B4-BE49-F238E27FC236}">
                <a16:creationId xmlns:a16="http://schemas.microsoft.com/office/drawing/2014/main" id="{527B319F-CE2F-4884-B8AE-E4CF37F166C1}"/>
              </a:ext>
            </a:extLst>
          </p:cNvPr>
          <p:cNvGrpSpPr/>
          <p:nvPr/>
        </p:nvGrpSpPr>
        <p:grpSpPr>
          <a:xfrm>
            <a:off x="821835" y="2857858"/>
            <a:ext cx="676866" cy="676866"/>
            <a:chOff x="3277401" y="1558376"/>
            <a:chExt cx="864000" cy="864000"/>
          </a:xfrm>
        </p:grpSpPr>
        <p:sp>
          <p:nvSpPr>
            <p:cNvPr id="17" name="Oval 52">
              <a:extLst>
                <a:ext uri="{FF2B5EF4-FFF2-40B4-BE49-F238E27FC236}">
                  <a16:creationId xmlns:a16="http://schemas.microsoft.com/office/drawing/2014/main" id="{B3FB2755-5498-490E-BE68-097C94EC6588}"/>
                </a:ext>
              </a:extLst>
            </p:cNvPr>
            <p:cNvSpPr/>
            <p:nvPr/>
          </p:nvSpPr>
          <p:spPr>
            <a:xfrm>
              <a:off x="3277401" y="1558376"/>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18" name="Picture 53">
              <a:extLst>
                <a:ext uri="{FF2B5EF4-FFF2-40B4-BE49-F238E27FC236}">
                  <a16:creationId xmlns:a16="http://schemas.microsoft.com/office/drawing/2014/main" id="{C7A77585-0E9F-4C1B-9D54-A48B886A9C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11636" y="1586530"/>
              <a:ext cx="795530" cy="795530"/>
            </a:xfrm>
            <a:prstGeom prst="rect">
              <a:avLst/>
            </a:prstGeom>
          </p:spPr>
        </p:pic>
      </p:grpSp>
      <p:sp>
        <p:nvSpPr>
          <p:cNvPr id="19" name="Rectangle 54">
            <a:extLst>
              <a:ext uri="{FF2B5EF4-FFF2-40B4-BE49-F238E27FC236}">
                <a16:creationId xmlns:a16="http://schemas.microsoft.com/office/drawing/2014/main" id="{DAC43AAC-EBDF-42DA-B3EC-B734360913AE}"/>
              </a:ext>
            </a:extLst>
          </p:cNvPr>
          <p:cNvSpPr/>
          <p:nvPr/>
        </p:nvSpPr>
        <p:spPr>
          <a:xfrm>
            <a:off x="1562048" y="2952174"/>
            <a:ext cx="9831375" cy="432000"/>
          </a:xfrm>
          <a:prstGeom prst="rect">
            <a:avLst/>
          </a:prstGeom>
          <a:solidFill>
            <a:schemeClr val="bg1"/>
          </a:solidFill>
          <a:ln w="28575" cmpd="sng">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spcBef>
                <a:spcPts val="0"/>
              </a:spcBef>
              <a:spcAft>
                <a:spcPts val="0"/>
              </a:spcAft>
            </a:pPr>
            <a:r>
              <a:rPr lang="es-ES" dirty="0">
                <a:solidFill>
                  <a:srgbClr val="002060"/>
                </a:solidFill>
              </a:rPr>
              <a:t>La metodología científica de la propuesta debe tener en cuenta la interdisciplinariedad, la </a:t>
            </a:r>
            <a:r>
              <a:rPr lang="es-ES" b="1" dirty="0">
                <a:solidFill>
                  <a:srgbClr val="002060"/>
                </a:solidFill>
              </a:rPr>
              <a:t>dimensión de género </a:t>
            </a:r>
            <a:r>
              <a:rPr lang="es-ES" dirty="0">
                <a:solidFill>
                  <a:srgbClr val="002060"/>
                </a:solidFill>
              </a:rPr>
              <a:t>y las prácticas de </a:t>
            </a:r>
            <a:r>
              <a:rPr lang="es-ES" b="1" dirty="0">
                <a:solidFill>
                  <a:srgbClr val="002060"/>
                </a:solidFill>
              </a:rPr>
              <a:t>ciencia abierta </a:t>
            </a:r>
            <a:r>
              <a:rPr lang="es-ES" dirty="0">
                <a:solidFill>
                  <a:srgbClr val="002060"/>
                </a:solidFill>
              </a:rPr>
              <a:t>(</a:t>
            </a:r>
            <a:r>
              <a:rPr lang="es-ES" i="1" dirty="0">
                <a:solidFill>
                  <a:srgbClr val="002060"/>
                </a:solidFill>
              </a:rPr>
              <a:t>open science). </a:t>
            </a:r>
            <a:endParaRPr lang="es-ES" dirty="0">
              <a:solidFill>
                <a:srgbClr val="002060"/>
              </a:solidFill>
            </a:endParaRPr>
          </a:p>
        </p:txBody>
      </p:sp>
      <p:grpSp>
        <p:nvGrpSpPr>
          <p:cNvPr id="20" name="Group 55">
            <a:extLst>
              <a:ext uri="{FF2B5EF4-FFF2-40B4-BE49-F238E27FC236}">
                <a16:creationId xmlns:a16="http://schemas.microsoft.com/office/drawing/2014/main" id="{94A7F3C8-4A79-48EF-81A7-19F36CF4EAFB}"/>
              </a:ext>
            </a:extLst>
          </p:cNvPr>
          <p:cNvGrpSpPr/>
          <p:nvPr/>
        </p:nvGrpSpPr>
        <p:grpSpPr>
          <a:xfrm>
            <a:off x="825784" y="4427945"/>
            <a:ext cx="668968" cy="668968"/>
            <a:chOff x="8939436" y="4807760"/>
            <a:chExt cx="864000" cy="864000"/>
          </a:xfrm>
        </p:grpSpPr>
        <p:sp>
          <p:nvSpPr>
            <p:cNvPr id="21" name="Oval 56">
              <a:extLst>
                <a:ext uri="{FF2B5EF4-FFF2-40B4-BE49-F238E27FC236}">
                  <a16:creationId xmlns:a16="http://schemas.microsoft.com/office/drawing/2014/main" id="{81DEC20C-F8EA-4CAD-A3E0-4EEEA89CF917}"/>
                </a:ext>
              </a:extLst>
            </p:cNvPr>
            <p:cNvSpPr/>
            <p:nvPr/>
          </p:nvSpPr>
          <p:spPr>
            <a:xfrm>
              <a:off x="8939436" y="4807760"/>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22" name="Picture 57">
              <a:extLst>
                <a:ext uri="{FF2B5EF4-FFF2-40B4-BE49-F238E27FC236}">
                  <a16:creationId xmlns:a16="http://schemas.microsoft.com/office/drawing/2014/main" id="{2D26DE0D-3A05-4B1E-AC7E-837BECB28A8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73671" y="4841995"/>
              <a:ext cx="795530" cy="795530"/>
            </a:xfrm>
            <a:prstGeom prst="rect">
              <a:avLst/>
            </a:prstGeom>
          </p:spPr>
        </p:pic>
      </p:grpSp>
      <p:pic>
        <p:nvPicPr>
          <p:cNvPr id="23" name="Picture 25">
            <a:extLst>
              <a:ext uri="{FF2B5EF4-FFF2-40B4-BE49-F238E27FC236}">
                <a16:creationId xmlns:a16="http://schemas.microsoft.com/office/drawing/2014/main" id="{C26599FC-F41A-45C4-AA87-E3CB69CED3F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5717" y="5148972"/>
            <a:ext cx="789103" cy="789103"/>
          </a:xfrm>
          <a:prstGeom prst="rect">
            <a:avLst/>
          </a:prstGeom>
        </p:spPr>
      </p:pic>
    </p:spTree>
    <p:extLst>
      <p:ext uri="{BB962C8B-B14F-4D97-AF65-F5344CB8AC3E}">
        <p14:creationId xmlns:p14="http://schemas.microsoft.com/office/powerpoint/2010/main" val="37562244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C84CE1-726D-4ED1-81E8-8BC241DAD40D}"/>
              </a:ext>
            </a:extLst>
          </p:cNvPr>
          <p:cNvSpPr>
            <a:spLocks noGrp="1"/>
          </p:cNvSpPr>
          <p:nvPr>
            <p:ph type="title"/>
          </p:nvPr>
        </p:nvSpPr>
        <p:spPr/>
        <p:txBody>
          <a:bodyPr/>
          <a:lstStyle/>
          <a:p>
            <a:r>
              <a:rPr lang="es-ES" dirty="0"/>
              <a:t>ERRORES COMUNES</a:t>
            </a:r>
          </a:p>
        </p:txBody>
      </p:sp>
      <p:sp>
        <p:nvSpPr>
          <p:cNvPr id="3" name="Marcador de número de diapositiva 2">
            <a:extLst>
              <a:ext uri="{FF2B5EF4-FFF2-40B4-BE49-F238E27FC236}">
                <a16:creationId xmlns:a16="http://schemas.microsoft.com/office/drawing/2014/main" id="{5219738C-B51A-4382-80C4-455A71C4BD2F}"/>
              </a:ext>
            </a:extLst>
          </p:cNvPr>
          <p:cNvSpPr>
            <a:spLocks noGrp="1"/>
          </p:cNvSpPr>
          <p:nvPr>
            <p:ph type="sldNum" sz="quarter" idx="4"/>
          </p:nvPr>
        </p:nvSpPr>
        <p:spPr/>
        <p:txBody>
          <a:bodyPr/>
          <a:lstStyle/>
          <a:p>
            <a:fld id="{F6F97755-CF1C-49EE-9832-9FD78690BC2A}" type="slidenum">
              <a:rPr lang="es-ES" smtClean="0"/>
              <a:pPr/>
              <a:t>44</a:t>
            </a:fld>
            <a:endParaRPr lang="es-ES" dirty="0"/>
          </a:p>
        </p:txBody>
      </p:sp>
      <p:sp>
        <p:nvSpPr>
          <p:cNvPr id="4" name="CuadroTexto 3">
            <a:extLst>
              <a:ext uri="{FF2B5EF4-FFF2-40B4-BE49-F238E27FC236}">
                <a16:creationId xmlns:a16="http://schemas.microsoft.com/office/drawing/2014/main" id="{88E12300-1976-47E1-9D36-7E67E0700EA3}"/>
              </a:ext>
            </a:extLst>
          </p:cNvPr>
          <p:cNvSpPr txBox="1"/>
          <p:nvPr/>
        </p:nvSpPr>
        <p:spPr>
          <a:xfrm>
            <a:off x="696675" y="1055077"/>
            <a:ext cx="11007645" cy="5396862"/>
          </a:xfrm>
          <a:prstGeom prst="rect">
            <a:avLst/>
          </a:prstGeom>
          <a:noFill/>
        </p:spPr>
        <p:txBody>
          <a:bodyPr wrap="square" rtlCol="0">
            <a:spAutoFit/>
          </a:bodyPr>
          <a:lstStyle/>
          <a:p>
            <a:pPr marL="457200" indent="-457200">
              <a:lnSpc>
                <a:spcPct val="150000"/>
              </a:lnSpc>
              <a:spcBef>
                <a:spcPct val="35000"/>
              </a:spcBef>
              <a:buClr>
                <a:srgbClr val="0F5494"/>
              </a:buClr>
              <a:buFont typeface="Wingdings" panose="05000000000000000000" pitchFamily="2" charset="2"/>
              <a:buChar char="Ø"/>
            </a:pPr>
            <a:r>
              <a:rPr lang="es-ES" altLang="en-US" sz="1800" kern="0" dirty="0">
                <a:solidFill>
                  <a:srgbClr val="002060"/>
                </a:solidFill>
              </a:rPr>
              <a:t>Evitar repetición de información: </a:t>
            </a:r>
          </a:p>
          <a:p>
            <a:pPr marL="800100" lvl="1" indent="-342900">
              <a:spcBef>
                <a:spcPct val="35000"/>
              </a:spcBef>
              <a:buClr>
                <a:srgbClr val="0F5494"/>
              </a:buClr>
              <a:buFont typeface="Wingdings" panose="05000000000000000000" pitchFamily="2" charset="2"/>
              <a:buChar char="§"/>
            </a:pPr>
            <a:r>
              <a:rPr lang="es-ES" altLang="en-US" kern="0" dirty="0">
                <a:solidFill>
                  <a:srgbClr val="002060"/>
                </a:solidFill>
              </a:rPr>
              <a:t>No </a:t>
            </a:r>
            <a:r>
              <a:rPr lang="es-ES" altLang="en-US" b="1" kern="0" dirty="0">
                <a:solidFill>
                  <a:srgbClr val="002060"/>
                </a:solidFill>
              </a:rPr>
              <a:t>duplicar información </a:t>
            </a:r>
            <a:r>
              <a:rPr lang="es-ES" altLang="en-US" kern="0" dirty="0">
                <a:solidFill>
                  <a:srgbClr val="002060"/>
                </a:solidFill>
              </a:rPr>
              <a:t>de forma innecesaria entre las distintas secciones y documentos de la propuesta.</a:t>
            </a:r>
          </a:p>
          <a:p>
            <a:pPr marL="800100" lvl="1" indent="-342900">
              <a:spcBef>
                <a:spcPct val="35000"/>
              </a:spcBef>
              <a:buClr>
                <a:srgbClr val="0F5494"/>
              </a:buClr>
              <a:buFont typeface="Wingdings" panose="05000000000000000000" pitchFamily="2" charset="2"/>
              <a:buChar char="§"/>
            </a:pPr>
            <a:r>
              <a:rPr lang="es-ES" altLang="en-US" kern="0" dirty="0">
                <a:solidFill>
                  <a:srgbClr val="002060"/>
                </a:solidFill>
              </a:rPr>
              <a:t>Toda la información debe aparecer en un </a:t>
            </a:r>
            <a:r>
              <a:rPr lang="es-ES" altLang="en-US" b="1" kern="0" dirty="0">
                <a:solidFill>
                  <a:srgbClr val="002060"/>
                </a:solidFill>
              </a:rPr>
              <a:t>único lugar accesible</a:t>
            </a:r>
            <a:r>
              <a:rPr lang="es-ES" altLang="en-US" kern="0" dirty="0">
                <a:solidFill>
                  <a:srgbClr val="002060"/>
                </a:solidFill>
              </a:rPr>
              <a:t>.</a:t>
            </a:r>
          </a:p>
          <a:p>
            <a:pPr marL="342900" indent="-342900">
              <a:lnSpc>
                <a:spcPct val="150000"/>
              </a:lnSpc>
              <a:spcBef>
                <a:spcPct val="35000"/>
              </a:spcBef>
              <a:buClr>
                <a:srgbClr val="0F5494"/>
              </a:buClr>
              <a:buFont typeface="Wingdings" panose="05000000000000000000" pitchFamily="2" charset="2"/>
              <a:buChar char="Ø"/>
            </a:pPr>
            <a:r>
              <a:rPr lang="es-ES" altLang="en-US" sz="1800" kern="0" dirty="0">
                <a:solidFill>
                  <a:srgbClr val="002060"/>
                </a:solidFill>
              </a:rPr>
              <a:t>Buena excelencia, pero sección de impacto incompleta.</a:t>
            </a:r>
          </a:p>
          <a:p>
            <a:pPr marL="342900" indent="-342900">
              <a:lnSpc>
                <a:spcPct val="150000"/>
              </a:lnSpc>
              <a:spcBef>
                <a:spcPct val="35000"/>
              </a:spcBef>
              <a:buClr>
                <a:srgbClr val="0F5494"/>
              </a:buClr>
              <a:buFont typeface="Wingdings" panose="05000000000000000000" pitchFamily="2" charset="2"/>
              <a:buChar char="Ø"/>
            </a:pPr>
            <a:r>
              <a:rPr lang="es-ES" altLang="en-US" sz="1800" kern="0" dirty="0">
                <a:solidFill>
                  <a:srgbClr val="002060"/>
                </a:solidFill>
              </a:rPr>
              <a:t>Débil relación entre los objetivos y el impacto esperado de la convocatoria.</a:t>
            </a:r>
          </a:p>
          <a:p>
            <a:pPr marL="342900" indent="-342900">
              <a:lnSpc>
                <a:spcPct val="150000"/>
              </a:lnSpc>
              <a:spcBef>
                <a:spcPct val="35000"/>
              </a:spcBef>
              <a:buClr>
                <a:srgbClr val="0F5494"/>
              </a:buClr>
              <a:buFont typeface="Wingdings" panose="05000000000000000000" pitchFamily="2" charset="2"/>
              <a:buChar char="Ø"/>
            </a:pPr>
            <a:r>
              <a:rPr lang="es-ES" altLang="en-US" sz="1800" kern="0" dirty="0">
                <a:solidFill>
                  <a:srgbClr val="002060"/>
                </a:solidFill>
              </a:rPr>
              <a:t>Falta de alineación entre las diferentes secciones.</a:t>
            </a:r>
          </a:p>
          <a:p>
            <a:pPr marL="342900" indent="-342900">
              <a:lnSpc>
                <a:spcPct val="150000"/>
              </a:lnSpc>
              <a:spcBef>
                <a:spcPct val="35000"/>
              </a:spcBef>
              <a:buClr>
                <a:srgbClr val="0F5494"/>
              </a:buClr>
              <a:buFont typeface="Wingdings" panose="05000000000000000000" pitchFamily="2" charset="2"/>
              <a:buChar char="Ø"/>
            </a:pPr>
            <a:r>
              <a:rPr lang="es-ES" altLang="en-US" sz="1800" kern="0" dirty="0">
                <a:solidFill>
                  <a:srgbClr val="002060"/>
                </a:solidFill>
              </a:rPr>
              <a:t>Falta de interrelación entre los paquetes de trabajo.</a:t>
            </a:r>
          </a:p>
          <a:p>
            <a:pPr marL="342900" indent="-342900">
              <a:lnSpc>
                <a:spcPct val="150000"/>
              </a:lnSpc>
              <a:spcBef>
                <a:spcPct val="35000"/>
              </a:spcBef>
              <a:buClr>
                <a:srgbClr val="0F5494"/>
              </a:buClr>
              <a:buFont typeface="Wingdings" panose="05000000000000000000" pitchFamily="2" charset="2"/>
              <a:buChar char="Ø"/>
            </a:pPr>
            <a:r>
              <a:rPr lang="es-ES" altLang="en-US" sz="1800" kern="0" dirty="0">
                <a:solidFill>
                  <a:srgbClr val="002060"/>
                </a:solidFill>
              </a:rPr>
              <a:t>Dimensionamiento no creíble entre paquetes de trabajo y presupuesto.</a:t>
            </a:r>
          </a:p>
          <a:p>
            <a:pPr marL="342900" indent="-342900">
              <a:lnSpc>
                <a:spcPct val="150000"/>
              </a:lnSpc>
              <a:spcBef>
                <a:spcPct val="35000"/>
              </a:spcBef>
              <a:buClr>
                <a:srgbClr val="0F5494"/>
              </a:buClr>
              <a:buFont typeface="Wingdings" panose="05000000000000000000" pitchFamily="2" charset="2"/>
              <a:buChar char="Ø"/>
            </a:pPr>
            <a:r>
              <a:rPr lang="es-ES" altLang="en-US" sz="1800" kern="0" dirty="0">
                <a:solidFill>
                  <a:srgbClr val="002060"/>
                </a:solidFill>
              </a:rPr>
              <a:t>Presupuesto no creíble, excesivo.</a:t>
            </a:r>
          </a:p>
          <a:p>
            <a:pPr marL="342900" indent="-342900">
              <a:lnSpc>
                <a:spcPct val="150000"/>
              </a:lnSpc>
              <a:spcBef>
                <a:spcPct val="35000"/>
              </a:spcBef>
              <a:buClr>
                <a:srgbClr val="0F5494"/>
              </a:buClr>
              <a:buFont typeface="Wingdings" panose="05000000000000000000" pitchFamily="2" charset="2"/>
              <a:buChar char="Ø"/>
            </a:pPr>
            <a:r>
              <a:rPr lang="es-ES" altLang="en-US" sz="1800" kern="0" dirty="0">
                <a:solidFill>
                  <a:srgbClr val="002060"/>
                </a:solidFill>
              </a:rPr>
              <a:t>Subcontrataciones inadecuadas</a:t>
            </a:r>
          </a:p>
          <a:p>
            <a:endParaRPr lang="es-ES" dirty="0"/>
          </a:p>
        </p:txBody>
      </p:sp>
    </p:spTree>
    <p:extLst>
      <p:ext uri="{BB962C8B-B14F-4D97-AF65-F5344CB8AC3E}">
        <p14:creationId xmlns:p14="http://schemas.microsoft.com/office/powerpoint/2010/main" val="6336513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C84CE1-726D-4ED1-81E8-8BC241DAD40D}"/>
              </a:ext>
            </a:extLst>
          </p:cNvPr>
          <p:cNvSpPr>
            <a:spLocks noGrp="1"/>
          </p:cNvSpPr>
          <p:nvPr>
            <p:ph type="title"/>
          </p:nvPr>
        </p:nvSpPr>
        <p:spPr/>
        <p:txBody>
          <a:bodyPr/>
          <a:lstStyle/>
          <a:p>
            <a:r>
              <a:rPr lang="es-ES" dirty="0"/>
              <a:t>ERRORES COMUNES</a:t>
            </a:r>
          </a:p>
        </p:txBody>
      </p:sp>
      <p:sp>
        <p:nvSpPr>
          <p:cNvPr id="3" name="Marcador de número de diapositiva 2">
            <a:extLst>
              <a:ext uri="{FF2B5EF4-FFF2-40B4-BE49-F238E27FC236}">
                <a16:creationId xmlns:a16="http://schemas.microsoft.com/office/drawing/2014/main" id="{5219738C-B51A-4382-80C4-455A71C4BD2F}"/>
              </a:ext>
            </a:extLst>
          </p:cNvPr>
          <p:cNvSpPr>
            <a:spLocks noGrp="1"/>
          </p:cNvSpPr>
          <p:nvPr>
            <p:ph type="sldNum" sz="quarter" idx="4"/>
          </p:nvPr>
        </p:nvSpPr>
        <p:spPr/>
        <p:txBody>
          <a:bodyPr/>
          <a:lstStyle/>
          <a:p>
            <a:fld id="{F6F97755-CF1C-49EE-9832-9FD78690BC2A}" type="slidenum">
              <a:rPr lang="es-ES" smtClean="0"/>
              <a:pPr/>
              <a:t>45</a:t>
            </a:fld>
            <a:endParaRPr lang="es-ES" dirty="0"/>
          </a:p>
        </p:txBody>
      </p:sp>
      <p:sp>
        <p:nvSpPr>
          <p:cNvPr id="4" name="CuadroTexto 3">
            <a:extLst>
              <a:ext uri="{FF2B5EF4-FFF2-40B4-BE49-F238E27FC236}">
                <a16:creationId xmlns:a16="http://schemas.microsoft.com/office/drawing/2014/main" id="{88E12300-1976-47E1-9D36-7E67E0700EA3}"/>
              </a:ext>
            </a:extLst>
          </p:cNvPr>
          <p:cNvSpPr txBox="1"/>
          <p:nvPr/>
        </p:nvSpPr>
        <p:spPr>
          <a:xfrm>
            <a:off x="696675" y="1055077"/>
            <a:ext cx="11007645" cy="4884414"/>
          </a:xfrm>
          <a:prstGeom prst="rect">
            <a:avLst/>
          </a:prstGeom>
          <a:noFill/>
        </p:spPr>
        <p:txBody>
          <a:bodyPr wrap="square" rtlCol="0">
            <a:spAutoFit/>
          </a:bodyPr>
          <a:lstStyle/>
          <a:p>
            <a:pPr marL="342900" indent="-342900">
              <a:lnSpc>
                <a:spcPct val="150000"/>
              </a:lnSpc>
              <a:spcBef>
                <a:spcPct val="35000"/>
              </a:spcBef>
              <a:buClr>
                <a:srgbClr val="0F5494"/>
              </a:buClr>
              <a:buFont typeface="Wingdings" panose="05000000000000000000" pitchFamily="2" charset="2"/>
              <a:buChar char="Ø"/>
            </a:pPr>
            <a:r>
              <a:rPr lang="es-ES" altLang="en-US" sz="1800" kern="0" dirty="0">
                <a:solidFill>
                  <a:srgbClr val="002060"/>
                </a:solidFill>
              </a:rPr>
              <a:t>Falta de </a:t>
            </a:r>
            <a:r>
              <a:rPr lang="es-ES" altLang="en-US" sz="1800" b="1" kern="0" dirty="0">
                <a:solidFill>
                  <a:srgbClr val="002060"/>
                </a:solidFill>
              </a:rPr>
              <a:t>complementariedad</a:t>
            </a:r>
            <a:r>
              <a:rPr lang="es-ES" altLang="en-US" sz="1800" kern="0" dirty="0">
                <a:solidFill>
                  <a:srgbClr val="002060"/>
                </a:solidFill>
              </a:rPr>
              <a:t> entre los socios y sus habilidades/experiencia.</a:t>
            </a:r>
          </a:p>
          <a:p>
            <a:pPr marL="342900" indent="-342900">
              <a:lnSpc>
                <a:spcPct val="150000"/>
              </a:lnSpc>
              <a:spcBef>
                <a:spcPct val="35000"/>
              </a:spcBef>
              <a:buClr>
                <a:srgbClr val="0F5494"/>
              </a:buClr>
              <a:buFont typeface="Wingdings" panose="05000000000000000000" pitchFamily="2" charset="2"/>
              <a:buChar char="Ø"/>
            </a:pPr>
            <a:r>
              <a:rPr lang="es-ES" altLang="en-US" sz="1800" kern="0" dirty="0">
                <a:solidFill>
                  <a:srgbClr val="002060"/>
                </a:solidFill>
              </a:rPr>
              <a:t>Falta de estructuras de </a:t>
            </a:r>
            <a:r>
              <a:rPr lang="es-ES" altLang="en-US" sz="1800" b="1" kern="0" dirty="0">
                <a:solidFill>
                  <a:srgbClr val="002060"/>
                </a:solidFill>
              </a:rPr>
              <a:t>gestión del consorcio</a:t>
            </a:r>
            <a:r>
              <a:rPr lang="es-ES" altLang="en-US" sz="1800" kern="0" dirty="0">
                <a:solidFill>
                  <a:srgbClr val="002060"/>
                </a:solidFill>
              </a:rPr>
              <a:t>.</a:t>
            </a:r>
          </a:p>
          <a:p>
            <a:pPr marL="342900" indent="-342900">
              <a:lnSpc>
                <a:spcPct val="150000"/>
              </a:lnSpc>
              <a:spcBef>
                <a:spcPct val="35000"/>
              </a:spcBef>
              <a:buClr>
                <a:srgbClr val="0F5494"/>
              </a:buClr>
              <a:buFont typeface="Wingdings" panose="05000000000000000000" pitchFamily="2" charset="2"/>
              <a:buChar char="Ø"/>
            </a:pPr>
            <a:r>
              <a:rPr lang="es-ES" altLang="en-US" sz="1800" kern="0" dirty="0">
                <a:solidFill>
                  <a:srgbClr val="002060"/>
                </a:solidFill>
              </a:rPr>
              <a:t>No identificación clara de los </a:t>
            </a:r>
            <a:r>
              <a:rPr lang="en-GB" altLang="en-US" sz="1800" b="1" i="1" kern="0" dirty="0">
                <a:solidFill>
                  <a:srgbClr val="002060"/>
                </a:solidFill>
              </a:rPr>
              <a:t>key stakeholders</a:t>
            </a:r>
            <a:r>
              <a:rPr lang="es-ES" altLang="en-US" sz="1800" kern="0" dirty="0">
                <a:solidFill>
                  <a:srgbClr val="002060"/>
                </a:solidFill>
              </a:rPr>
              <a:t>.</a:t>
            </a:r>
          </a:p>
          <a:p>
            <a:pPr marL="342900" indent="-342900">
              <a:lnSpc>
                <a:spcPct val="150000"/>
              </a:lnSpc>
              <a:spcBef>
                <a:spcPct val="35000"/>
              </a:spcBef>
              <a:buClr>
                <a:srgbClr val="0F5494"/>
              </a:buClr>
              <a:buFont typeface="Wingdings" panose="05000000000000000000" pitchFamily="2" charset="2"/>
              <a:buChar char="Ø"/>
            </a:pPr>
            <a:r>
              <a:rPr lang="es-ES" altLang="en-US" sz="1800" kern="0" dirty="0">
                <a:solidFill>
                  <a:srgbClr val="002060"/>
                </a:solidFill>
              </a:rPr>
              <a:t>No identificación clara de </a:t>
            </a:r>
            <a:r>
              <a:rPr lang="es-ES" altLang="en-US" sz="1800" b="1" kern="0" dirty="0">
                <a:solidFill>
                  <a:srgbClr val="002060"/>
                </a:solidFill>
              </a:rPr>
              <a:t>mercado</a:t>
            </a:r>
            <a:r>
              <a:rPr lang="es-ES" altLang="en-US" sz="1800" kern="0" dirty="0">
                <a:solidFill>
                  <a:srgbClr val="002060"/>
                </a:solidFill>
              </a:rPr>
              <a:t> objetivo.</a:t>
            </a:r>
          </a:p>
          <a:p>
            <a:pPr marL="342900" indent="-342900">
              <a:lnSpc>
                <a:spcPct val="150000"/>
              </a:lnSpc>
              <a:spcBef>
                <a:spcPct val="35000"/>
              </a:spcBef>
              <a:buClr>
                <a:srgbClr val="0F5494"/>
              </a:buClr>
              <a:buFont typeface="Wingdings" panose="05000000000000000000" pitchFamily="2" charset="2"/>
              <a:buChar char="Ø"/>
            </a:pPr>
            <a:r>
              <a:rPr lang="es-ES" altLang="en-US" sz="1800" kern="0" dirty="0">
                <a:solidFill>
                  <a:srgbClr val="002060"/>
                </a:solidFill>
              </a:rPr>
              <a:t>No aportar un </a:t>
            </a:r>
            <a:r>
              <a:rPr lang="es-ES" altLang="en-US" sz="1800" b="1" kern="0" dirty="0">
                <a:solidFill>
                  <a:srgbClr val="002060"/>
                </a:solidFill>
              </a:rPr>
              <a:t>valor añadido europeo</a:t>
            </a:r>
            <a:r>
              <a:rPr lang="es-ES" altLang="en-US" sz="1800" kern="0" dirty="0">
                <a:solidFill>
                  <a:srgbClr val="002060"/>
                </a:solidFill>
              </a:rPr>
              <a:t>.</a:t>
            </a:r>
          </a:p>
          <a:p>
            <a:pPr marL="342900" indent="-342900">
              <a:lnSpc>
                <a:spcPct val="150000"/>
              </a:lnSpc>
              <a:spcBef>
                <a:spcPct val="35000"/>
              </a:spcBef>
              <a:buClr>
                <a:srgbClr val="0F5494"/>
              </a:buClr>
              <a:buFont typeface="Wingdings" panose="05000000000000000000" pitchFamily="2" charset="2"/>
              <a:buChar char="Ø"/>
            </a:pPr>
            <a:r>
              <a:rPr lang="es-ES" altLang="en-US" sz="1800" kern="0" dirty="0">
                <a:solidFill>
                  <a:srgbClr val="002060"/>
                </a:solidFill>
              </a:rPr>
              <a:t>Tareas de </a:t>
            </a:r>
            <a:r>
              <a:rPr lang="es-ES" altLang="en-US" sz="1800" b="1" kern="0" dirty="0">
                <a:solidFill>
                  <a:srgbClr val="002060"/>
                </a:solidFill>
              </a:rPr>
              <a:t>explotación</a:t>
            </a:r>
            <a:r>
              <a:rPr lang="es-ES" altLang="en-US" sz="1800" kern="0" dirty="0">
                <a:solidFill>
                  <a:srgbClr val="002060"/>
                </a:solidFill>
              </a:rPr>
              <a:t>, </a:t>
            </a:r>
            <a:r>
              <a:rPr lang="es-ES" altLang="en-US" sz="1800" b="1" kern="0" dirty="0">
                <a:solidFill>
                  <a:srgbClr val="002060"/>
                </a:solidFill>
              </a:rPr>
              <a:t>diseminación</a:t>
            </a:r>
            <a:r>
              <a:rPr lang="es-ES" altLang="en-US" sz="1800" kern="0" dirty="0">
                <a:solidFill>
                  <a:srgbClr val="002060"/>
                </a:solidFill>
              </a:rPr>
              <a:t> y </a:t>
            </a:r>
            <a:r>
              <a:rPr lang="es-ES" altLang="en-US" sz="1800" b="1" kern="0" dirty="0">
                <a:solidFill>
                  <a:srgbClr val="002060"/>
                </a:solidFill>
              </a:rPr>
              <a:t>comunicación</a:t>
            </a:r>
            <a:r>
              <a:rPr lang="es-ES" altLang="en-US" sz="1800" kern="0" dirty="0">
                <a:solidFill>
                  <a:srgbClr val="002060"/>
                </a:solidFill>
              </a:rPr>
              <a:t> poco definidas.</a:t>
            </a:r>
          </a:p>
          <a:p>
            <a:pPr marL="342900" indent="-342900">
              <a:lnSpc>
                <a:spcPct val="150000"/>
              </a:lnSpc>
              <a:spcBef>
                <a:spcPct val="35000"/>
              </a:spcBef>
              <a:buClr>
                <a:srgbClr val="0F5494"/>
              </a:buClr>
              <a:buFont typeface="Wingdings" panose="05000000000000000000" pitchFamily="2" charset="2"/>
              <a:buChar char="Ø"/>
            </a:pPr>
            <a:r>
              <a:rPr lang="es-ES" altLang="en-US" sz="1800" kern="0" dirty="0">
                <a:solidFill>
                  <a:srgbClr val="002060"/>
                </a:solidFill>
              </a:rPr>
              <a:t>Pobre implementación de plan de protección de </a:t>
            </a:r>
            <a:r>
              <a:rPr lang="es-ES" altLang="en-US" sz="1800" b="1" kern="0" dirty="0">
                <a:solidFill>
                  <a:srgbClr val="002060"/>
                </a:solidFill>
              </a:rPr>
              <a:t>IPR</a:t>
            </a:r>
            <a:r>
              <a:rPr lang="es-ES" altLang="en-US" sz="1800" kern="0" dirty="0">
                <a:solidFill>
                  <a:srgbClr val="002060"/>
                </a:solidFill>
              </a:rPr>
              <a:t>.</a:t>
            </a:r>
          </a:p>
          <a:p>
            <a:pPr marL="342900" indent="-342900">
              <a:lnSpc>
                <a:spcPct val="150000"/>
              </a:lnSpc>
              <a:spcBef>
                <a:spcPct val="35000"/>
              </a:spcBef>
              <a:buClr>
                <a:srgbClr val="0F5494"/>
              </a:buClr>
              <a:buFont typeface="Wingdings" panose="05000000000000000000" pitchFamily="2" charset="2"/>
              <a:buChar char="Ø"/>
            </a:pPr>
            <a:r>
              <a:rPr lang="es-ES" altLang="en-US" sz="1800" kern="0" dirty="0">
                <a:solidFill>
                  <a:srgbClr val="002060"/>
                </a:solidFill>
              </a:rPr>
              <a:t>Pobre implementación de </a:t>
            </a:r>
            <a:r>
              <a:rPr lang="es-ES" altLang="en-US" sz="1800" b="1" kern="0" dirty="0">
                <a:solidFill>
                  <a:srgbClr val="002060"/>
                </a:solidFill>
              </a:rPr>
              <a:t>plan de gestión de datos</a:t>
            </a:r>
            <a:r>
              <a:rPr lang="es-ES" altLang="en-US" sz="1800" kern="0" dirty="0">
                <a:solidFill>
                  <a:srgbClr val="002060"/>
                </a:solidFill>
              </a:rPr>
              <a:t> de investigación.</a:t>
            </a:r>
          </a:p>
          <a:p>
            <a:pPr marL="342900" indent="-342900">
              <a:lnSpc>
                <a:spcPct val="150000"/>
              </a:lnSpc>
              <a:spcBef>
                <a:spcPct val="35000"/>
              </a:spcBef>
              <a:buClr>
                <a:srgbClr val="0F5494"/>
              </a:buClr>
              <a:buFont typeface="Wingdings" panose="05000000000000000000" pitchFamily="2" charset="2"/>
              <a:buChar char="Ø"/>
            </a:pPr>
            <a:r>
              <a:rPr lang="es-ES" altLang="en-US" sz="1800" b="1" kern="0" dirty="0">
                <a:solidFill>
                  <a:srgbClr val="002060"/>
                </a:solidFill>
              </a:rPr>
              <a:t>Aspectos éticos y legales </a:t>
            </a:r>
            <a:r>
              <a:rPr lang="es-ES" altLang="en-US" sz="1800" kern="0" dirty="0">
                <a:solidFill>
                  <a:srgbClr val="002060"/>
                </a:solidFill>
              </a:rPr>
              <a:t>no considerados.</a:t>
            </a:r>
          </a:p>
          <a:p>
            <a:endParaRPr lang="es-ES" dirty="0"/>
          </a:p>
        </p:txBody>
      </p:sp>
    </p:spTree>
    <p:extLst>
      <p:ext uri="{BB962C8B-B14F-4D97-AF65-F5344CB8AC3E}">
        <p14:creationId xmlns:p14="http://schemas.microsoft.com/office/powerpoint/2010/main" val="41499530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09B459-33B6-4229-8119-C1E050D64E1D}"/>
              </a:ext>
            </a:extLst>
          </p:cNvPr>
          <p:cNvSpPr>
            <a:spLocks noGrp="1"/>
          </p:cNvSpPr>
          <p:nvPr>
            <p:ph type="title"/>
          </p:nvPr>
        </p:nvSpPr>
        <p:spPr/>
        <p:txBody>
          <a:bodyPr/>
          <a:lstStyle/>
          <a:p>
            <a:r>
              <a:rPr lang="es-ES" dirty="0"/>
              <a:t>RECOMENDACIONES FINALES</a:t>
            </a:r>
          </a:p>
        </p:txBody>
      </p:sp>
      <p:sp>
        <p:nvSpPr>
          <p:cNvPr id="3" name="Marcador de número de diapositiva 2">
            <a:extLst>
              <a:ext uri="{FF2B5EF4-FFF2-40B4-BE49-F238E27FC236}">
                <a16:creationId xmlns:a16="http://schemas.microsoft.com/office/drawing/2014/main" id="{DB96963B-BEAE-4D80-A846-9843B7133031}"/>
              </a:ext>
            </a:extLst>
          </p:cNvPr>
          <p:cNvSpPr>
            <a:spLocks noGrp="1"/>
          </p:cNvSpPr>
          <p:nvPr>
            <p:ph type="sldNum" sz="quarter" idx="4"/>
          </p:nvPr>
        </p:nvSpPr>
        <p:spPr/>
        <p:txBody>
          <a:bodyPr/>
          <a:lstStyle/>
          <a:p>
            <a:fld id="{F6F97755-CF1C-49EE-9832-9FD78690BC2A}" type="slidenum">
              <a:rPr lang="es-ES" smtClean="0"/>
              <a:pPr/>
              <a:t>46</a:t>
            </a:fld>
            <a:endParaRPr lang="es-ES" dirty="0"/>
          </a:p>
        </p:txBody>
      </p:sp>
      <p:sp>
        <p:nvSpPr>
          <p:cNvPr id="4" name="CuadroTexto 3">
            <a:extLst>
              <a:ext uri="{FF2B5EF4-FFF2-40B4-BE49-F238E27FC236}">
                <a16:creationId xmlns:a16="http://schemas.microsoft.com/office/drawing/2014/main" id="{B41CF2ED-ECDC-4329-9D87-57309AF29E8C}"/>
              </a:ext>
            </a:extLst>
          </p:cNvPr>
          <p:cNvSpPr txBox="1"/>
          <p:nvPr/>
        </p:nvSpPr>
        <p:spPr>
          <a:xfrm>
            <a:off x="774696" y="835025"/>
            <a:ext cx="10929624" cy="5442516"/>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s-ES" dirty="0">
                <a:solidFill>
                  <a:srgbClr val="002060"/>
                </a:solidFill>
              </a:rPr>
              <a:t>Leer bien todos los </a:t>
            </a:r>
            <a:r>
              <a:rPr lang="es-ES" b="1" dirty="0">
                <a:solidFill>
                  <a:srgbClr val="002060"/>
                </a:solidFill>
              </a:rPr>
              <a:t>documentos de trabajo</a:t>
            </a:r>
            <a:r>
              <a:rPr lang="es-ES" dirty="0">
                <a:solidFill>
                  <a:srgbClr val="002060"/>
                </a:solidFill>
              </a:rPr>
              <a:t>. Analizar el texto del </a:t>
            </a:r>
            <a:r>
              <a:rPr lang="es-ES" i="1" dirty="0">
                <a:solidFill>
                  <a:srgbClr val="002060"/>
                </a:solidFill>
              </a:rPr>
              <a:t>topic</a:t>
            </a:r>
            <a:r>
              <a:rPr lang="es-ES" dirty="0">
                <a:solidFill>
                  <a:srgbClr val="002060"/>
                </a:solidFill>
              </a:rPr>
              <a:t> muchas veces.</a:t>
            </a:r>
          </a:p>
          <a:p>
            <a:pPr marL="342900" indent="-342900">
              <a:lnSpc>
                <a:spcPct val="150000"/>
              </a:lnSpc>
              <a:buFont typeface="Arial" panose="020B0604020202020204" pitchFamily="34" charset="0"/>
              <a:buChar char="•"/>
            </a:pPr>
            <a:r>
              <a:rPr lang="es-ES" dirty="0">
                <a:solidFill>
                  <a:srgbClr val="002060"/>
                </a:solidFill>
              </a:rPr>
              <a:t>¿Encaja mi idea “como un guante”? ¿Voy a hacerla encajar?</a:t>
            </a:r>
          </a:p>
          <a:p>
            <a:pPr marL="342900" indent="-342900">
              <a:lnSpc>
                <a:spcPct val="150000"/>
              </a:lnSpc>
              <a:buFont typeface="Arial" panose="020B0604020202020204" pitchFamily="34" charset="0"/>
              <a:buChar char="•"/>
            </a:pPr>
            <a:r>
              <a:rPr lang="es-ES" dirty="0">
                <a:solidFill>
                  <a:srgbClr val="002060"/>
                </a:solidFill>
              </a:rPr>
              <a:t>Además del </a:t>
            </a:r>
            <a:r>
              <a:rPr lang="es-ES" b="1" i="1" dirty="0">
                <a:solidFill>
                  <a:srgbClr val="002060"/>
                </a:solidFill>
              </a:rPr>
              <a:t>topic</a:t>
            </a:r>
            <a:r>
              <a:rPr lang="es-ES" dirty="0">
                <a:solidFill>
                  <a:srgbClr val="002060"/>
                </a:solidFill>
              </a:rPr>
              <a:t>, recordar cumplir con los resultados esperados e impactos descritos en el </a:t>
            </a:r>
            <a:r>
              <a:rPr lang="en-GB" b="1" i="1" dirty="0">
                <a:solidFill>
                  <a:srgbClr val="002060"/>
                </a:solidFill>
              </a:rPr>
              <a:t>destination</a:t>
            </a:r>
            <a:r>
              <a:rPr lang="es-ES" i="1" dirty="0">
                <a:solidFill>
                  <a:srgbClr val="002060"/>
                </a:solidFill>
              </a:rPr>
              <a:t> </a:t>
            </a:r>
            <a:r>
              <a:rPr lang="es-ES" dirty="0">
                <a:solidFill>
                  <a:srgbClr val="002060"/>
                </a:solidFill>
              </a:rPr>
              <a:t>y en el </a:t>
            </a:r>
            <a:r>
              <a:rPr lang="es-ES" b="1" dirty="0">
                <a:solidFill>
                  <a:srgbClr val="002060"/>
                </a:solidFill>
              </a:rPr>
              <a:t>Programa de Trabajo</a:t>
            </a:r>
            <a:r>
              <a:rPr lang="es-ES" dirty="0">
                <a:solidFill>
                  <a:srgbClr val="002060"/>
                </a:solidFill>
              </a:rPr>
              <a:t>. </a:t>
            </a:r>
          </a:p>
          <a:p>
            <a:pPr marL="342900" indent="-342900">
              <a:lnSpc>
                <a:spcPct val="150000"/>
              </a:lnSpc>
              <a:buFont typeface="Arial" panose="020B0604020202020204" pitchFamily="34" charset="0"/>
              <a:buChar char="•"/>
            </a:pPr>
            <a:r>
              <a:rPr lang="es-ES" dirty="0">
                <a:solidFill>
                  <a:srgbClr val="002060"/>
                </a:solidFill>
              </a:rPr>
              <a:t>Aportar </a:t>
            </a:r>
            <a:r>
              <a:rPr lang="es-ES" b="1" dirty="0">
                <a:solidFill>
                  <a:srgbClr val="002060"/>
                </a:solidFill>
              </a:rPr>
              <a:t>propuestas innovadoras</a:t>
            </a:r>
            <a:r>
              <a:rPr lang="es-ES" dirty="0">
                <a:solidFill>
                  <a:srgbClr val="002060"/>
                </a:solidFill>
              </a:rPr>
              <a:t>, de alta calidad y multidisciplinares.</a:t>
            </a:r>
            <a:endParaRPr lang="es-ES" i="1" dirty="0">
              <a:solidFill>
                <a:srgbClr val="002060"/>
              </a:solidFill>
            </a:endParaRPr>
          </a:p>
          <a:p>
            <a:pPr marL="342900" indent="-342900">
              <a:lnSpc>
                <a:spcPct val="150000"/>
              </a:lnSpc>
              <a:buFont typeface="Arial" panose="020B0604020202020204" pitchFamily="34" charset="0"/>
              <a:buChar char="•"/>
            </a:pPr>
            <a:r>
              <a:rPr lang="es-ES" dirty="0">
                <a:solidFill>
                  <a:srgbClr val="002060"/>
                </a:solidFill>
              </a:rPr>
              <a:t>Contribuciones a la EC o globales: </a:t>
            </a:r>
            <a:r>
              <a:rPr lang="es-ES" b="1" dirty="0">
                <a:solidFill>
                  <a:srgbClr val="002060"/>
                </a:solidFill>
              </a:rPr>
              <a:t>problemas reales</a:t>
            </a:r>
            <a:r>
              <a:rPr lang="es-ES" dirty="0">
                <a:solidFill>
                  <a:srgbClr val="002060"/>
                </a:solidFill>
              </a:rPr>
              <a:t>.</a:t>
            </a:r>
          </a:p>
          <a:p>
            <a:pPr marL="342900" indent="-342900">
              <a:lnSpc>
                <a:spcPct val="150000"/>
              </a:lnSpc>
              <a:buFont typeface="Arial" panose="020B0604020202020204" pitchFamily="34" charset="0"/>
              <a:buChar char="•"/>
            </a:pPr>
            <a:r>
              <a:rPr lang="en-GB" i="1" dirty="0">
                <a:solidFill>
                  <a:srgbClr val="002060"/>
                </a:solidFill>
              </a:rPr>
              <a:t>Value for money.</a:t>
            </a:r>
          </a:p>
          <a:p>
            <a:pPr marL="342900" indent="-342900">
              <a:lnSpc>
                <a:spcPct val="150000"/>
              </a:lnSpc>
              <a:buFont typeface="Arial" panose="020B0604020202020204" pitchFamily="34" charset="0"/>
              <a:buChar char="•"/>
            </a:pPr>
            <a:r>
              <a:rPr lang="es-ES" dirty="0">
                <a:solidFill>
                  <a:srgbClr val="002060"/>
                </a:solidFill>
              </a:rPr>
              <a:t>Los socios deben saber muy bien lo que tienen que hacer y explicarlo.</a:t>
            </a:r>
          </a:p>
          <a:p>
            <a:pPr marL="342900" indent="-342900">
              <a:lnSpc>
                <a:spcPct val="150000"/>
              </a:lnSpc>
              <a:buFont typeface="Arial" panose="020B0604020202020204" pitchFamily="34" charset="0"/>
              <a:buChar char="•"/>
            </a:pPr>
            <a:r>
              <a:rPr lang="es-ES" dirty="0">
                <a:solidFill>
                  <a:srgbClr val="002060"/>
                </a:solidFill>
              </a:rPr>
              <a:t>Ponerse siempre en el lugar del evaluador.</a:t>
            </a:r>
          </a:p>
          <a:p>
            <a:pPr marL="342900" indent="-342900">
              <a:lnSpc>
                <a:spcPct val="150000"/>
              </a:lnSpc>
              <a:buFont typeface="Arial" panose="020B0604020202020204" pitchFamily="34" charset="0"/>
              <a:buChar char="•"/>
            </a:pPr>
            <a:r>
              <a:rPr lang="es-ES" dirty="0">
                <a:solidFill>
                  <a:srgbClr val="002060"/>
                </a:solidFill>
              </a:rPr>
              <a:t>Escribir un buen </a:t>
            </a:r>
            <a:r>
              <a:rPr lang="en-GB" b="1" i="1" dirty="0">
                <a:solidFill>
                  <a:srgbClr val="002060"/>
                </a:solidFill>
              </a:rPr>
              <a:t>abstract</a:t>
            </a:r>
            <a:r>
              <a:rPr lang="es-ES" dirty="0">
                <a:solidFill>
                  <a:srgbClr val="002060"/>
                </a:solidFill>
              </a:rPr>
              <a:t> al final del proceso. </a:t>
            </a:r>
          </a:p>
          <a:p>
            <a:pPr marL="342900" indent="-342900">
              <a:lnSpc>
                <a:spcPct val="150000"/>
              </a:lnSpc>
              <a:buFont typeface="Arial" panose="020B0604020202020204" pitchFamily="34" charset="0"/>
              <a:buChar char="•"/>
            </a:pPr>
            <a:r>
              <a:rPr lang="es-ES" dirty="0">
                <a:solidFill>
                  <a:srgbClr val="002060"/>
                </a:solidFill>
              </a:rPr>
              <a:t>Cuidar </a:t>
            </a:r>
            <a:r>
              <a:rPr lang="es-ES" b="1" dirty="0">
                <a:solidFill>
                  <a:srgbClr val="002060"/>
                </a:solidFill>
              </a:rPr>
              <a:t>la presentación</a:t>
            </a:r>
            <a:r>
              <a:rPr lang="es-ES" dirty="0">
                <a:solidFill>
                  <a:srgbClr val="002060"/>
                </a:solidFill>
              </a:rPr>
              <a:t>. Respetar plantillas y formatos.</a:t>
            </a:r>
          </a:p>
          <a:p>
            <a:pPr marL="342900" indent="-342900">
              <a:lnSpc>
                <a:spcPct val="150000"/>
              </a:lnSpc>
              <a:buFont typeface="Arial" panose="020B0604020202020204" pitchFamily="34" charset="0"/>
              <a:buChar char="•"/>
            </a:pPr>
            <a:r>
              <a:rPr lang="es-ES" dirty="0">
                <a:solidFill>
                  <a:srgbClr val="002060"/>
                </a:solidFill>
              </a:rPr>
              <a:t>Detallar una buena </a:t>
            </a:r>
            <a:r>
              <a:rPr lang="es-ES" b="1" dirty="0">
                <a:solidFill>
                  <a:srgbClr val="002060"/>
                </a:solidFill>
              </a:rPr>
              <a:t>gestión del proyecto</a:t>
            </a:r>
            <a:r>
              <a:rPr lang="es-ES" dirty="0">
                <a:solidFill>
                  <a:srgbClr val="002060"/>
                </a:solidFill>
              </a:rPr>
              <a:t>,</a:t>
            </a:r>
          </a:p>
          <a:p>
            <a:pPr marL="342900" indent="-342900">
              <a:lnSpc>
                <a:spcPct val="150000"/>
              </a:lnSpc>
              <a:buFont typeface="Arial" panose="020B0604020202020204" pitchFamily="34" charset="0"/>
              <a:buChar char="•"/>
            </a:pPr>
            <a:r>
              <a:rPr lang="es-ES" dirty="0">
                <a:solidFill>
                  <a:srgbClr val="002060"/>
                </a:solidFill>
              </a:rPr>
              <a:t>No descuidar ninguna parte de la propuesta.</a:t>
            </a:r>
          </a:p>
        </p:txBody>
      </p:sp>
    </p:spTree>
    <p:extLst>
      <p:ext uri="{BB962C8B-B14F-4D97-AF65-F5344CB8AC3E}">
        <p14:creationId xmlns:p14="http://schemas.microsoft.com/office/powerpoint/2010/main" val="3731757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09B459-33B6-4229-8119-C1E050D64E1D}"/>
              </a:ext>
            </a:extLst>
          </p:cNvPr>
          <p:cNvSpPr>
            <a:spLocks noGrp="1"/>
          </p:cNvSpPr>
          <p:nvPr>
            <p:ph type="title"/>
          </p:nvPr>
        </p:nvSpPr>
        <p:spPr/>
        <p:txBody>
          <a:bodyPr/>
          <a:lstStyle/>
          <a:p>
            <a:r>
              <a:rPr lang="es-ES" dirty="0"/>
              <a:t>RECOMENDACIONES FINALES</a:t>
            </a:r>
          </a:p>
        </p:txBody>
      </p:sp>
      <p:sp>
        <p:nvSpPr>
          <p:cNvPr id="3" name="Marcador de número de diapositiva 2">
            <a:extLst>
              <a:ext uri="{FF2B5EF4-FFF2-40B4-BE49-F238E27FC236}">
                <a16:creationId xmlns:a16="http://schemas.microsoft.com/office/drawing/2014/main" id="{DB96963B-BEAE-4D80-A846-9843B7133031}"/>
              </a:ext>
            </a:extLst>
          </p:cNvPr>
          <p:cNvSpPr>
            <a:spLocks noGrp="1"/>
          </p:cNvSpPr>
          <p:nvPr>
            <p:ph type="sldNum" sz="quarter" idx="4"/>
          </p:nvPr>
        </p:nvSpPr>
        <p:spPr/>
        <p:txBody>
          <a:bodyPr/>
          <a:lstStyle/>
          <a:p>
            <a:fld id="{F6F97755-CF1C-49EE-9832-9FD78690BC2A}" type="slidenum">
              <a:rPr lang="es-ES" smtClean="0"/>
              <a:pPr/>
              <a:t>47</a:t>
            </a:fld>
            <a:endParaRPr lang="es-ES" dirty="0"/>
          </a:p>
        </p:txBody>
      </p:sp>
      <p:sp>
        <p:nvSpPr>
          <p:cNvPr id="4" name="CuadroTexto 3">
            <a:extLst>
              <a:ext uri="{FF2B5EF4-FFF2-40B4-BE49-F238E27FC236}">
                <a16:creationId xmlns:a16="http://schemas.microsoft.com/office/drawing/2014/main" id="{B41CF2ED-ECDC-4329-9D87-57309AF29E8C}"/>
              </a:ext>
            </a:extLst>
          </p:cNvPr>
          <p:cNvSpPr txBox="1"/>
          <p:nvPr/>
        </p:nvSpPr>
        <p:spPr>
          <a:xfrm>
            <a:off x="774696" y="835025"/>
            <a:ext cx="10929624" cy="5482976"/>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s-ES" dirty="0">
                <a:solidFill>
                  <a:srgbClr val="002060"/>
                </a:solidFill>
              </a:rPr>
              <a:t>Redacción en </a:t>
            </a:r>
            <a:r>
              <a:rPr lang="es-ES" b="1" dirty="0">
                <a:solidFill>
                  <a:srgbClr val="002060"/>
                </a:solidFill>
              </a:rPr>
              <a:t>inglés correcto</a:t>
            </a:r>
            <a:r>
              <a:rPr lang="es-ES" dirty="0">
                <a:solidFill>
                  <a:srgbClr val="002060"/>
                </a:solidFill>
              </a:rPr>
              <a:t>.</a:t>
            </a:r>
          </a:p>
          <a:p>
            <a:pPr marL="342900" indent="-342900">
              <a:lnSpc>
                <a:spcPct val="150000"/>
              </a:lnSpc>
              <a:buFont typeface="Arial" panose="020B0604020202020204" pitchFamily="34" charset="0"/>
              <a:buChar char="•"/>
            </a:pPr>
            <a:r>
              <a:rPr lang="es-ES" dirty="0">
                <a:solidFill>
                  <a:srgbClr val="002060"/>
                </a:solidFill>
              </a:rPr>
              <a:t>Texto </a:t>
            </a:r>
            <a:r>
              <a:rPr lang="es-ES" b="1" dirty="0">
                <a:solidFill>
                  <a:srgbClr val="002060"/>
                </a:solidFill>
              </a:rPr>
              <a:t>claro</a:t>
            </a:r>
            <a:r>
              <a:rPr lang="es-ES" dirty="0">
                <a:solidFill>
                  <a:srgbClr val="002060"/>
                </a:solidFill>
              </a:rPr>
              <a:t>, bien </a:t>
            </a:r>
            <a:r>
              <a:rPr lang="es-ES" b="1" dirty="0">
                <a:solidFill>
                  <a:srgbClr val="002060"/>
                </a:solidFill>
              </a:rPr>
              <a:t>estructurado</a:t>
            </a:r>
            <a:r>
              <a:rPr lang="es-ES" dirty="0">
                <a:solidFill>
                  <a:srgbClr val="002060"/>
                </a:solidFill>
              </a:rPr>
              <a:t> y que se lea con </a:t>
            </a:r>
            <a:r>
              <a:rPr lang="es-ES" b="1" dirty="0">
                <a:solidFill>
                  <a:srgbClr val="002060"/>
                </a:solidFill>
              </a:rPr>
              <a:t>facilidad</a:t>
            </a:r>
            <a:r>
              <a:rPr lang="es-ES" dirty="0">
                <a:solidFill>
                  <a:srgbClr val="002060"/>
                </a:solidFill>
              </a:rPr>
              <a:t>.</a:t>
            </a:r>
          </a:p>
          <a:p>
            <a:pPr marL="800100" lvl="1" indent="-342900">
              <a:lnSpc>
                <a:spcPct val="150000"/>
              </a:lnSpc>
              <a:buFont typeface="Arial" panose="020B0604020202020204" pitchFamily="34" charset="0"/>
              <a:buChar char="•"/>
            </a:pPr>
            <a:r>
              <a:rPr lang="es-ES" dirty="0">
                <a:solidFill>
                  <a:srgbClr val="002060"/>
                </a:solidFill>
              </a:rPr>
              <a:t>Visualmente </a:t>
            </a:r>
            <a:r>
              <a:rPr lang="es-ES" b="1" dirty="0">
                <a:solidFill>
                  <a:srgbClr val="002060"/>
                </a:solidFill>
              </a:rPr>
              <a:t>atractivo</a:t>
            </a:r>
            <a:r>
              <a:rPr lang="es-ES" dirty="0">
                <a:solidFill>
                  <a:srgbClr val="002060"/>
                </a:solidFill>
              </a:rPr>
              <a:t>: párrafos y frases cortas.</a:t>
            </a:r>
          </a:p>
          <a:p>
            <a:pPr marL="800100" lvl="1" indent="-342900">
              <a:lnSpc>
                <a:spcPct val="150000"/>
              </a:lnSpc>
              <a:buFont typeface="Arial" panose="020B0604020202020204" pitchFamily="34" charset="0"/>
              <a:buChar char="•"/>
            </a:pPr>
            <a:r>
              <a:rPr lang="es-ES" dirty="0">
                <a:solidFill>
                  <a:srgbClr val="002060"/>
                </a:solidFill>
              </a:rPr>
              <a:t>Uso de tipos y escrituras agradable.</a:t>
            </a:r>
          </a:p>
          <a:p>
            <a:pPr marL="800100" lvl="1" indent="-342900">
              <a:lnSpc>
                <a:spcPct val="150000"/>
              </a:lnSpc>
              <a:buFont typeface="Arial" panose="020B0604020202020204" pitchFamily="34" charset="0"/>
              <a:buChar char="•"/>
            </a:pPr>
            <a:r>
              <a:rPr lang="es-ES" dirty="0">
                <a:solidFill>
                  <a:srgbClr val="002060"/>
                </a:solidFill>
              </a:rPr>
              <a:t>Uso de </a:t>
            </a:r>
            <a:r>
              <a:rPr lang="es-ES" b="1" dirty="0">
                <a:solidFill>
                  <a:srgbClr val="002060"/>
                </a:solidFill>
              </a:rPr>
              <a:t>gráficos</a:t>
            </a:r>
            <a:r>
              <a:rPr lang="es-ES" dirty="0">
                <a:solidFill>
                  <a:srgbClr val="002060"/>
                </a:solidFill>
              </a:rPr>
              <a:t> y </a:t>
            </a:r>
            <a:r>
              <a:rPr lang="es-ES" b="1" dirty="0">
                <a:solidFill>
                  <a:srgbClr val="002060"/>
                </a:solidFill>
              </a:rPr>
              <a:t>tablas</a:t>
            </a:r>
            <a:r>
              <a:rPr lang="es-ES" dirty="0">
                <a:solidFill>
                  <a:srgbClr val="002060"/>
                </a:solidFill>
              </a:rPr>
              <a:t>. Sólo para información relevante.</a:t>
            </a:r>
          </a:p>
          <a:p>
            <a:pPr marL="342900" indent="-342900">
              <a:lnSpc>
                <a:spcPct val="150000"/>
              </a:lnSpc>
              <a:buFont typeface="Arial" panose="020B0604020202020204" pitchFamily="34" charset="0"/>
              <a:buChar char="•"/>
            </a:pPr>
            <a:r>
              <a:rPr lang="es-ES" dirty="0">
                <a:solidFill>
                  <a:srgbClr val="002060"/>
                </a:solidFill>
              </a:rPr>
              <a:t>Tratar de mostrar un excelente conocimiento de la ciencia. Incluir referencias claras y que sustente nuestra propuesta. Muchos evaluadores provienen del sector académico. </a:t>
            </a:r>
          </a:p>
          <a:p>
            <a:pPr marL="342900" indent="-342900">
              <a:lnSpc>
                <a:spcPct val="150000"/>
              </a:lnSpc>
              <a:buFont typeface="Arial" panose="020B0604020202020204" pitchFamily="34" charset="0"/>
              <a:buChar char="•"/>
            </a:pPr>
            <a:r>
              <a:rPr lang="es-ES" dirty="0">
                <a:solidFill>
                  <a:srgbClr val="002060"/>
                </a:solidFill>
              </a:rPr>
              <a:t>Hacer revisar el proyecto a compañeros con espíritu crítico.</a:t>
            </a:r>
          </a:p>
          <a:p>
            <a:pPr marL="342900" indent="-342900">
              <a:lnSpc>
                <a:spcPct val="150000"/>
              </a:lnSpc>
              <a:buFont typeface="Arial" panose="020B0604020202020204" pitchFamily="34" charset="0"/>
              <a:buChar char="•"/>
            </a:pPr>
            <a:r>
              <a:rPr lang="es-ES" dirty="0">
                <a:solidFill>
                  <a:srgbClr val="002060"/>
                </a:solidFill>
              </a:rPr>
              <a:t>A tener en cuenta: los evaluadores (habitualmente) no tienen el mismo grado de experiencia en el área que el solicitante.</a:t>
            </a:r>
          </a:p>
          <a:p>
            <a:pPr marL="342900" indent="-342900">
              <a:lnSpc>
                <a:spcPct val="150000"/>
              </a:lnSpc>
              <a:buFont typeface="Arial" panose="020B0604020202020204" pitchFamily="34" charset="0"/>
              <a:buChar char="•"/>
            </a:pPr>
            <a:r>
              <a:rPr lang="es-ES" dirty="0">
                <a:solidFill>
                  <a:srgbClr val="002060"/>
                </a:solidFill>
              </a:rPr>
              <a:t>Empezar el trabajo con mucha antelación e ir salvando en la aplicación telemática lo trabajado.</a:t>
            </a:r>
          </a:p>
          <a:p>
            <a:pPr marL="342900" indent="-342900">
              <a:lnSpc>
                <a:spcPct val="150000"/>
              </a:lnSpc>
              <a:buFont typeface="Arial" panose="020B0604020202020204" pitchFamily="34" charset="0"/>
              <a:buChar char="•"/>
            </a:pPr>
            <a:r>
              <a:rPr lang="es-ES" dirty="0">
                <a:solidFill>
                  <a:srgbClr val="002060"/>
                </a:solidFill>
              </a:rPr>
              <a:t>Muy recomendable </a:t>
            </a:r>
            <a:r>
              <a:rPr lang="es-ES" b="1" dirty="0">
                <a:solidFill>
                  <a:srgbClr val="002060"/>
                </a:solidFill>
              </a:rPr>
              <a:t>inscripción como evaluador</a:t>
            </a:r>
            <a:r>
              <a:rPr lang="es-ES" dirty="0">
                <a:solidFill>
                  <a:srgbClr val="002060"/>
                </a:solidFill>
              </a:rPr>
              <a:t>.</a:t>
            </a:r>
          </a:p>
          <a:p>
            <a:pPr>
              <a:lnSpc>
                <a:spcPct val="150000"/>
              </a:lnSpc>
            </a:pPr>
            <a:r>
              <a:rPr lang="es-ES" sz="2000" b="1" dirty="0">
                <a:solidFill>
                  <a:srgbClr val="02CC9C"/>
                </a:solidFill>
              </a:rPr>
              <a:t>Link: </a:t>
            </a:r>
            <a:r>
              <a:rPr lang="es-ES" sz="1600" dirty="0">
                <a:solidFill>
                  <a:srgbClr val="002060"/>
                </a:solidFill>
                <a:hlinkClick r:id="rId2">
                  <a:extLst>
                    <a:ext uri="{A12FA001-AC4F-418D-AE19-62706E023703}">
                      <ahyp:hlinkClr xmlns:ahyp="http://schemas.microsoft.com/office/drawing/2018/hyperlinkcolor" val="tx"/>
                    </a:ext>
                  </a:extLst>
                </a:hlinkClick>
              </a:rPr>
              <a:t>http://ec.europa.eu/research/participants/portal/desktop/en/experts/index.html</a:t>
            </a:r>
            <a:r>
              <a:rPr lang="es-ES" sz="2000" dirty="0">
                <a:solidFill>
                  <a:srgbClr val="002060"/>
                </a:solidFill>
              </a:rPr>
              <a:t> </a:t>
            </a:r>
          </a:p>
        </p:txBody>
      </p:sp>
    </p:spTree>
    <p:extLst>
      <p:ext uri="{BB962C8B-B14F-4D97-AF65-F5344CB8AC3E}">
        <p14:creationId xmlns:p14="http://schemas.microsoft.com/office/powerpoint/2010/main" val="23249779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731ADB-DFB1-4611-8221-7EF851072482}"/>
              </a:ext>
            </a:extLst>
          </p:cNvPr>
          <p:cNvSpPr>
            <a:spLocks noGrp="1"/>
          </p:cNvSpPr>
          <p:nvPr>
            <p:ph type="title"/>
          </p:nvPr>
        </p:nvSpPr>
        <p:spPr/>
        <p:txBody>
          <a:bodyPr/>
          <a:lstStyle/>
          <a:p>
            <a:r>
              <a:rPr lang="es-ES" dirty="0"/>
              <a:t>RECOMENDACIONES FINALES: MENSAJES CLAVES PARA EL EVALUADOR</a:t>
            </a:r>
          </a:p>
        </p:txBody>
      </p:sp>
      <p:sp>
        <p:nvSpPr>
          <p:cNvPr id="3" name="Marcador de número de diapositiva 2">
            <a:extLst>
              <a:ext uri="{FF2B5EF4-FFF2-40B4-BE49-F238E27FC236}">
                <a16:creationId xmlns:a16="http://schemas.microsoft.com/office/drawing/2014/main" id="{84614353-15F8-40EB-BEC4-CEF0CC798D20}"/>
              </a:ext>
            </a:extLst>
          </p:cNvPr>
          <p:cNvSpPr>
            <a:spLocks noGrp="1"/>
          </p:cNvSpPr>
          <p:nvPr>
            <p:ph type="sldNum" sz="quarter" idx="4"/>
          </p:nvPr>
        </p:nvSpPr>
        <p:spPr/>
        <p:txBody>
          <a:bodyPr/>
          <a:lstStyle/>
          <a:p>
            <a:fld id="{F6F97755-CF1C-49EE-9832-9FD78690BC2A}" type="slidenum">
              <a:rPr lang="es-ES" smtClean="0"/>
              <a:pPr/>
              <a:t>48</a:t>
            </a:fld>
            <a:endParaRPr lang="es-ES" dirty="0"/>
          </a:p>
        </p:txBody>
      </p:sp>
      <p:sp>
        <p:nvSpPr>
          <p:cNvPr id="4" name="CuadroTexto 3">
            <a:extLst>
              <a:ext uri="{FF2B5EF4-FFF2-40B4-BE49-F238E27FC236}">
                <a16:creationId xmlns:a16="http://schemas.microsoft.com/office/drawing/2014/main" id="{8508434F-8317-4A7F-887D-28AAF2302129}"/>
              </a:ext>
            </a:extLst>
          </p:cNvPr>
          <p:cNvSpPr txBox="1"/>
          <p:nvPr/>
        </p:nvSpPr>
        <p:spPr>
          <a:xfrm>
            <a:off x="774696" y="835025"/>
            <a:ext cx="10957759" cy="3693319"/>
          </a:xfrm>
          <a:prstGeom prst="rect">
            <a:avLst/>
          </a:prstGeom>
          <a:noFill/>
        </p:spPr>
        <p:txBody>
          <a:bodyPr wrap="square" rtlCol="0">
            <a:spAutoFit/>
          </a:bodyPr>
          <a:lstStyle/>
          <a:p>
            <a:pPr>
              <a:lnSpc>
                <a:spcPct val="200000"/>
              </a:lnSpc>
            </a:pPr>
            <a:r>
              <a:rPr lang="es-ES" sz="1800" dirty="0">
                <a:solidFill>
                  <a:srgbClr val="002060"/>
                </a:solidFill>
              </a:rPr>
              <a:t>“Impactar” al evaluador con los siguientes mensajes clave:</a:t>
            </a:r>
          </a:p>
          <a:p>
            <a:pPr marL="285750" indent="-285750">
              <a:lnSpc>
                <a:spcPct val="200000"/>
              </a:lnSpc>
              <a:buFont typeface="Arial" panose="020B0604020202020204" pitchFamily="34" charset="0"/>
              <a:buChar char="•"/>
            </a:pPr>
            <a:r>
              <a:rPr lang="es-ES" sz="1800" dirty="0">
                <a:solidFill>
                  <a:srgbClr val="002060"/>
                </a:solidFill>
              </a:rPr>
              <a:t>¿Qué problema se va a intentar solucionar con el proyecto?.</a:t>
            </a:r>
          </a:p>
          <a:p>
            <a:pPr marL="285750" indent="-285750">
              <a:lnSpc>
                <a:spcPct val="200000"/>
              </a:lnSpc>
              <a:buFont typeface="Arial" panose="020B0604020202020204" pitchFamily="34" charset="0"/>
              <a:buChar char="•"/>
            </a:pPr>
            <a:r>
              <a:rPr lang="es-ES" sz="1800" dirty="0">
                <a:solidFill>
                  <a:srgbClr val="002060"/>
                </a:solidFill>
              </a:rPr>
              <a:t>¿Es una prioridad europea? ¿Puede ser solucionada a nivel nacional?.</a:t>
            </a:r>
          </a:p>
          <a:p>
            <a:pPr marL="285750" indent="-285750">
              <a:lnSpc>
                <a:spcPct val="200000"/>
              </a:lnSpc>
              <a:buFont typeface="Arial" panose="020B0604020202020204" pitchFamily="34" charset="0"/>
              <a:buChar char="•"/>
            </a:pPr>
            <a:r>
              <a:rPr lang="es-ES" sz="1800" dirty="0">
                <a:solidFill>
                  <a:srgbClr val="002060"/>
                </a:solidFill>
              </a:rPr>
              <a:t>¿Hay alguna solución disponible en el presente?. </a:t>
            </a:r>
          </a:p>
          <a:p>
            <a:pPr marL="285750" indent="-285750">
              <a:lnSpc>
                <a:spcPct val="200000"/>
              </a:lnSpc>
              <a:buFont typeface="Arial" panose="020B0604020202020204" pitchFamily="34" charset="0"/>
              <a:buChar char="•"/>
            </a:pPr>
            <a:r>
              <a:rPr lang="es-ES" sz="1800" dirty="0">
                <a:solidFill>
                  <a:srgbClr val="002060"/>
                </a:solidFill>
              </a:rPr>
              <a:t>¿Por qué ahora?. ¿Qué ocurriría si no se implementa nuestro proyecto?.</a:t>
            </a:r>
          </a:p>
          <a:p>
            <a:pPr marL="285750" indent="-285750">
              <a:lnSpc>
                <a:spcPct val="200000"/>
              </a:lnSpc>
              <a:buFont typeface="Arial" panose="020B0604020202020204" pitchFamily="34" charset="0"/>
              <a:buChar char="•"/>
            </a:pPr>
            <a:r>
              <a:rPr lang="es-ES" sz="1800" dirty="0">
                <a:solidFill>
                  <a:srgbClr val="002060"/>
                </a:solidFill>
              </a:rPr>
              <a:t>¿Por qué tú? ¿Eres tú y el consorcio los más adecuados para hacer el trabajo?</a:t>
            </a:r>
          </a:p>
          <a:p>
            <a:endParaRPr lang="es-ES" dirty="0"/>
          </a:p>
        </p:txBody>
      </p:sp>
    </p:spTree>
    <p:extLst>
      <p:ext uri="{BB962C8B-B14F-4D97-AF65-F5344CB8AC3E}">
        <p14:creationId xmlns:p14="http://schemas.microsoft.com/office/powerpoint/2010/main" val="20190053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E74823-9E59-40F0-9C0C-B2A12A5BD017}"/>
              </a:ext>
            </a:extLst>
          </p:cNvPr>
          <p:cNvSpPr>
            <a:spLocks noGrp="1"/>
          </p:cNvSpPr>
          <p:nvPr>
            <p:ph type="title"/>
          </p:nvPr>
        </p:nvSpPr>
        <p:spPr/>
        <p:txBody>
          <a:bodyPr/>
          <a:lstStyle/>
          <a:p>
            <a:r>
              <a:rPr lang="es-ES" dirty="0"/>
              <a:t>CONCLUSIÓN FINAL</a:t>
            </a:r>
          </a:p>
        </p:txBody>
      </p:sp>
      <p:sp>
        <p:nvSpPr>
          <p:cNvPr id="3" name="Marcador de número de diapositiva 2">
            <a:extLst>
              <a:ext uri="{FF2B5EF4-FFF2-40B4-BE49-F238E27FC236}">
                <a16:creationId xmlns:a16="http://schemas.microsoft.com/office/drawing/2014/main" id="{3357B335-B669-49F3-A61B-9D98F959874C}"/>
              </a:ext>
            </a:extLst>
          </p:cNvPr>
          <p:cNvSpPr>
            <a:spLocks noGrp="1"/>
          </p:cNvSpPr>
          <p:nvPr>
            <p:ph type="sldNum" sz="quarter" idx="4"/>
          </p:nvPr>
        </p:nvSpPr>
        <p:spPr/>
        <p:txBody>
          <a:bodyPr/>
          <a:lstStyle/>
          <a:p>
            <a:fld id="{F6F97755-CF1C-49EE-9832-9FD78690BC2A}" type="slidenum">
              <a:rPr lang="es-ES" smtClean="0"/>
              <a:pPr/>
              <a:t>49</a:t>
            </a:fld>
            <a:endParaRPr lang="es-ES" dirty="0"/>
          </a:p>
        </p:txBody>
      </p:sp>
      <p:sp>
        <p:nvSpPr>
          <p:cNvPr id="4" name="CuadroTexto 3">
            <a:extLst>
              <a:ext uri="{FF2B5EF4-FFF2-40B4-BE49-F238E27FC236}">
                <a16:creationId xmlns:a16="http://schemas.microsoft.com/office/drawing/2014/main" id="{B5074438-0ED5-427C-835F-3A9813AB4EC7}"/>
              </a:ext>
            </a:extLst>
          </p:cNvPr>
          <p:cNvSpPr txBox="1"/>
          <p:nvPr/>
        </p:nvSpPr>
        <p:spPr>
          <a:xfrm>
            <a:off x="774696" y="1012874"/>
            <a:ext cx="10800000" cy="3170099"/>
          </a:xfrm>
          <a:prstGeom prst="rect">
            <a:avLst/>
          </a:prstGeom>
          <a:noFill/>
        </p:spPr>
        <p:txBody>
          <a:bodyPr wrap="square" rtlCol="0">
            <a:spAutoFit/>
          </a:bodyPr>
          <a:lstStyle/>
          <a:p>
            <a:r>
              <a:rPr lang="es-ES" sz="2000" dirty="0">
                <a:solidFill>
                  <a:srgbClr val="002060"/>
                </a:solidFill>
                <a:latin typeface="Arial" pitchFamily="34" charset="0"/>
                <a:cs typeface="Arial" pitchFamily="34" charset="0"/>
              </a:rPr>
              <a:t>No hay fórmula para el éxito, pero…</a:t>
            </a:r>
          </a:p>
          <a:p>
            <a:pPr marL="457200" indent="-457200">
              <a:buFont typeface="Wingdings" pitchFamily="2" charset="2"/>
              <a:buChar char="ü"/>
            </a:pPr>
            <a:endParaRPr lang="es-ES" sz="2000" dirty="0">
              <a:solidFill>
                <a:srgbClr val="002060"/>
              </a:solidFill>
              <a:latin typeface="Arial" pitchFamily="34" charset="0"/>
              <a:cs typeface="Arial" pitchFamily="34" charset="0"/>
            </a:endParaRPr>
          </a:p>
          <a:p>
            <a:pPr marL="914400" lvl="1" indent="-457200">
              <a:buFont typeface="Wingdings" pitchFamily="2" charset="2"/>
              <a:buChar char="ü"/>
            </a:pPr>
            <a:r>
              <a:rPr lang="es-ES" sz="2000" b="1" dirty="0">
                <a:solidFill>
                  <a:srgbClr val="002060"/>
                </a:solidFill>
                <a:latin typeface="Arial" pitchFamily="34" charset="0"/>
                <a:cs typeface="Arial" pitchFamily="34" charset="0"/>
              </a:rPr>
              <a:t>Anticipación</a:t>
            </a:r>
            <a:r>
              <a:rPr lang="es-ES" sz="2000" dirty="0">
                <a:solidFill>
                  <a:srgbClr val="002060"/>
                </a:solidFill>
                <a:latin typeface="Arial" pitchFamily="34" charset="0"/>
                <a:cs typeface="Arial" pitchFamily="34" charset="0"/>
              </a:rPr>
              <a:t> </a:t>
            </a:r>
            <a:r>
              <a:rPr lang="es-ES" sz="2000" dirty="0">
                <a:solidFill>
                  <a:srgbClr val="002060"/>
                </a:solidFill>
                <a:latin typeface="Arial" pitchFamily="34" charset="0"/>
                <a:cs typeface="Arial" pitchFamily="34" charset="0"/>
                <a:sym typeface="Wingdings" pitchFamily="2" charset="2"/>
              </a:rPr>
              <a:t> dedicarle tiempo a la propuesta</a:t>
            </a:r>
            <a:endParaRPr lang="es-ES" sz="2000" dirty="0">
              <a:solidFill>
                <a:srgbClr val="002060"/>
              </a:solidFill>
              <a:latin typeface="Arial" pitchFamily="34" charset="0"/>
              <a:cs typeface="Arial" pitchFamily="34" charset="0"/>
            </a:endParaRPr>
          </a:p>
          <a:p>
            <a:endParaRPr lang="es-ES" sz="2000" dirty="0">
              <a:solidFill>
                <a:srgbClr val="002060"/>
              </a:solidFill>
              <a:latin typeface="Arial" pitchFamily="34" charset="0"/>
              <a:cs typeface="Arial" pitchFamily="34" charset="0"/>
            </a:endParaRPr>
          </a:p>
          <a:p>
            <a:pPr marL="914400" lvl="1" indent="-457200">
              <a:buFont typeface="Wingdings" pitchFamily="2" charset="2"/>
              <a:buChar char="ü"/>
            </a:pPr>
            <a:r>
              <a:rPr lang="es-ES" sz="2000" dirty="0">
                <a:solidFill>
                  <a:srgbClr val="002060"/>
                </a:solidFill>
                <a:latin typeface="Arial" pitchFamily="34" charset="0"/>
                <a:cs typeface="Arial" pitchFamily="34" charset="0"/>
              </a:rPr>
              <a:t>Importancia de los </a:t>
            </a:r>
            <a:r>
              <a:rPr lang="es-ES" sz="2000" b="1" dirty="0">
                <a:solidFill>
                  <a:srgbClr val="002060"/>
                </a:solidFill>
                <a:latin typeface="Arial" pitchFamily="34" charset="0"/>
                <a:cs typeface="Arial" pitchFamily="34" charset="0"/>
              </a:rPr>
              <a:t>pequeños detalles </a:t>
            </a:r>
          </a:p>
          <a:p>
            <a:endParaRPr lang="es-ES" sz="2000" dirty="0">
              <a:solidFill>
                <a:srgbClr val="002060"/>
              </a:solidFill>
              <a:latin typeface="Arial" pitchFamily="34" charset="0"/>
              <a:cs typeface="Arial" pitchFamily="34" charset="0"/>
            </a:endParaRPr>
          </a:p>
          <a:p>
            <a:pPr marL="914400" lvl="1" indent="-457200">
              <a:buFont typeface="Wingdings" pitchFamily="2" charset="2"/>
              <a:buChar char="ü"/>
            </a:pPr>
            <a:r>
              <a:rPr lang="es-ES" sz="2000" dirty="0">
                <a:solidFill>
                  <a:srgbClr val="002060"/>
                </a:solidFill>
                <a:latin typeface="Arial" pitchFamily="34" charset="0"/>
                <a:cs typeface="Arial" pitchFamily="34" charset="0"/>
              </a:rPr>
              <a:t>Pensar más allá de la idea  </a:t>
            </a:r>
            <a:r>
              <a:rPr lang="es-ES" sz="2000" dirty="0">
                <a:solidFill>
                  <a:srgbClr val="002060"/>
                </a:solidFill>
                <a:latin typeface="Arial" pitchFamily="34" charset="0"/>
                <a:cs typeface="Arial" pitchFamily="34" charset="0"/>
                <a:sym typeface="Wingdings" pitchFamily="2" charset="2"/>
              </a:rPr>
              <a:t> </a:t>
            </a:r>
            <a:r>
              <a:rPr lang="es-ES" sz="2000" b="1" dirty="0">
                <a:solidFill>
                  <a:srgbClr val="002060"/>
                </a:solidFill>
                <a:latin typeface="Arial" pitchFamily="34" charset="0"/>
                <a:cs typeface="Arial" pitchFamily="34" charset="0"/>
                <a:sym typeface="Wingdings" pitchFamily="2" charset="2"/>
              </a:rPr>
              <a:t>objetivo estratégico </a:t>
            </a:r>
            <a:r>
              <a:rPr lang="es-ES" sz="2000" dirty="0">
                <a:solidFill>
                  <a:srgbClr val="002060"/>
                </a:solidFill>
                <a:latin typeface="Arial" pitchFamily="34" charset="0"/>
                <a:cs typeface="Arial" pitchFamily="34" charset="0"/>
                <a:sym typeface="Wingdings" pitchFamily="2" charset="2"/>
              </a:rPr>
              <a:t>de la EC a cumplir e </a:t>
            </a:r>
            <a:r>
              <a:rPr lang="es-ES" sz="2000" b="1" dirty="0">
                <a:solidFill>
                  <a:srgbClr val="002060"/>
                </a:solidFill>
                <a:latin typeface="Arial" pitchFamily="34" charset="0"/>
                <a:cs typeface="Arial" pitchFamily="34" charset="0"/>
                <a:sym typeface="Wingdings" pitchFamily="2" charset="2"/>
              </a:rPr>
              <a:t>impacto esperado </a:t>
            </a:r>
            <a:endParaRPr lang="es-ES" sz="2000" b="1" dirty="0">
              <a:solidFill>
                <a:srgbClr val="002060"/>
              </a:solidFill>
              <a:latin typeface="Arial" pitchFamily="34" charset="0"/>
              <a:cs typeface="Arial" pitchFamily="34" charset="0"/>
            </a:endParaRPr>
          </a:p>
          <a:p>
            <a:endParaRPr lang="es-ES" sz="2000" dirty="0">
              <a:solidFill>
                <a:srgbClr val="002060"/>
              </a:solidFill>
              <a:latin typeface="Arial" pitchFamily="34" charset="0"/>
              <a:cs typeface="Arial" pitchFamily="34" charset="0"/>
            </a:endParaRPr>
          </a:p>
          <a:p>
            <a:pPr marL="914400" lvl="1" indent="-457200">
              <a:buFont typeface="Wingdings" pitchFamily="2" charset="2"/>
              <a:buChar char="ü"/>
            </a:pPr>
            <a:r>
              <a:rPr lang="es-ES" sz="2000" dirty="0">
                <a:solidFill>
                  <a:srgbClr val="002060"/>
                </a:solidFill>
                <a:latin typeface="Arial" pitchFamily="34" charset="0"/>
                <a:cs typeface="Arial" pitchFamily="34" charset="0"/>
              </a:rPr>
              <a:t> </a:t>
            </a:r>
            <a:r>
              <a:rPr lang="es-ES" sz="2000" b="1" dirty="0">
                <a:solidFill>
                  <a:srgbClr val="002060"/>
                </a:solidFill>
                <a:latin typeface="Arial" pitchFamily="34" charset="0"/>
                <a:cs typeface="Arial" pitchFamily="34" charset="0"/>
              </a:rPr>
              <a:t>Profesionalización </a:t>
            </a:r>
            <a:r>
              <a:rPr lang="es-ES" sz="2000" dirty="0">
                <a:solidFill>
                  <a:srgbClr val="002060"/>
                </a:solidFill>
                <a:latin typeface="Arial" pitchFamily="34" charset="0"/>
                <a:cs typeface="Arial" pitchFamily="34" charset="0"/>
              </a:rPr>
              <a:t>del Project Manager </a:t>
            </a:r>
            <a:r>
              <a:rPr lang="es-ES" sz="2000" dirty="0">
                <a:solidFill>
                  <a:srgbClr val="002060"/>
                </a:solidFill>
                <a:latin typeface="Arial" pitchFamily="34" charset="0"/>
                <a:cs typeface="Arial" pitchFamily="34" charset="0"/>
                <a:sym typeface="Wingdings" pitchFamily="2" charset="2"/>
              </a:rPr>
              <a:t> inversión de recursos en la gestión </a:t>
            </a:r>
            <a:endParaRPr lang="es-ES" sz="2000" dirty="0">
              <a:solidFill>
                <a:srgbClr val="002060"/>
              </a:solidFill>
              <a:latin typeface="Arial" pitchFamily="34" charset="0"/>
              <a:cs typeface="Arial" pitchFamily="34" charset="0"/>
            </a:endParaRPr>
          </a:p>
        </p:txBody>
      </p:sp>
      <p:pic>
        <p:nvPicPr>
          <p:cNvPr id="5" name="Gráfico 81">
            <a:extLst>
              <a:ext uri="{FF2B5EF4-FFF2-40B4-BE49-F238E27FC236}">
                <a16:creationId xmlns:a16="http://schemas.microsoft.com/office/drawing/2014/main" id="{854F464C-EF43-4900-BF0D-95286AD5EE9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76903" y="623822"/>
            <a:ext cx="1819294" cy="1819294"/>
          </a:xfrm>
          <a:prstGeom prst="rect">
            <a:avLst/>
          </a:prstGeom>
        </p:spPr>
      </p:pic>
    </p:spTree>
    <p:extLst>
      <p:ext uri="{BB962C8B-B14F-4D97-AF65-F5344CB8AC3E}">
        <p14:creationId xmlns:p14="http://schemas.microsoft.com/office/powerpoint/2010/main" val="4166094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58586C2-46EC-A626-C835-7C906D290ACB}"/>
              </a:ext>
            </a:extLst>
          </p:cNvPr>
          <p:cNvPicPr>
            <a:picLocks noChangeAspect="1"/>
          </p:cNvPicPr>
          <p:nvPr/>
        </p:nvPicPr>
        <p:blipFill rotWithShape="1">
          <a:blip r:embed="rId2"/>
          <a:srcRect t="33006"/>
          <a:stretch/>
        </p:blipFill>
        <p:spPr>
          <a:xfrm>
            <a:off x="1124841" y="1632856"/>
            <a:ext cx="4239217" cy="2737913"/>
          </a:xfrm>
          <a:prstGeom prst="rect">
            <a:avLst/>
          </a:prstGeom>
        </p:spPr>
      </p:pic>
      <p:sp>
        <p:nvSpPr>
          <p:cNvPr id="2" name="Título 1">
            <a:extLst>
              <a:ext uri="{FF2B5EF4-FFF2-40B4-BE49-F238E27FC236}">
                <a16:creationId xmlns:a16="http://schemas.microsoft.com/office/drawing/2014/main" id="{A996C09B-991D-462D-AF09-73F86D21B0AD}"/>
              </a:ext>
            </a:extLst>
          </p:cNvPr>
          <p:cNvSpPr>
            <a:spLocks noGrp="1"/>
          </p:cNvSpPr>
          <p:nvPr>
            <p:ph type="title"/>
          </p:nvPr>
        </p:nvSpPr>
        <p:spPr>
          <a:xfrm>
            <a:off x="696675" y="412620"/>
            <a:ext cx="10800000" cy="422405"/>
          </a:xfrm>
        </p:spPr>
        <p:txBody>
          <a:bodyPr/>
          <a:lstStyle/>
          <a:p>
            <a:r>
              <a:rPr lang="es-ES" sz="2000" dirty="0"/>
              <a:t>1. MSCA – Doctoral Networks (DN)</a:t>
            </a:r>
            <a:endParaRPr lang="es-ES" dirty="0"/>
          </a:p>
        </p:txBody>
      </p:sp>
      <p:sp>
        <p:nvSpPr>
          <p:cNvPr id="10" name="Marcador de número de diapositiva 2">
            <a:extLst>
              <a:ext uri="{FF2B5EF4-FFF2-40B4-BE49-F238E27FC236}">
                <a16:creationId xmlns:a16="http://schemas.microsoft.com/office/drawing/2014/main" id="{E5079263-1C30-47C1-A74F-3978C3B70B4B}"/>
              </a:ext>
            </a:extLst>
          </p:cNvPr>
          <p:cNvSpPr>
            <a:spLocks noGrp="1"/>
          </p:cNvSpPr>
          <p:nvPr>
            <p:ph type="sldNum" sz="quarter" idx="4"/>
          </p:nvPr>
        </p:nvSpPr>
        <p:spPr>
          <a:xfrm>
            <a:off x="774696" y="6231633"/>
            <a:ext cx="403229" cy="365125"/>
          </a:xfrm>
        </p:spPr>
        <p:txBody>
          <a:bodyPr/>
          <a:lstStyle/>
          <a:p>
            <a:fld id="{F6F97755-CF1C-49EE-9832-9FD78690BC2A}" type="slidenum">
              <a:rPr lang="es-ES" smtClean="0"/>
              <a:pPr/>
              <a:t>5</a:t>
            </a:fld>
            <a:endParaRPr lang="es-ES" dirty="0"/>
          </a:p>
        </p:txBody>
      </p:sp>
      <p:sp>
        <p:nvSpPr>
          <p:cNvPr id="9" name="Rectángulo 8">
            <a:extLst>
              <a:ext uri="{FF2B5EF4-FFF2-40B4-BE49-F238E27FC236}">
                <a16:creationId xmlns:a16="http://schemas.microsoft.com/office/drawing/2014/main" id="{E34B2553-8F90-53A9-B04F-C44554A9292C}"/>
              </a:ext>
            </a:extLst>
          </p:cNvPr>
          <p:cNvSpPr/>
          <p:nvPr/>
        </p:nvSpPr>
        <p:spPr>
          <a:xfrm>
            <a:off x="2309462" y="1820145"/>
            <a:ext cx="2438400" cy="391885"/>
          </a:xfrm>
          <a:prstGeom prst="rect">
            <a:avLst/>
          </a:prstGeom>
          <a:solidFill>
            <a:srgbClr val="02CC9C">
              <a:alpha val="10000"/>
            </a:srgbClr>
          </a:solidFill>
          <a:ln w="57150">
            <a:solidFill>
              <a:srgbClr val="02CC9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2" name="CuadroTexto 11">
            <a:extLst>
              <a:ext uri="{FF2B5EF4-FFF2-40B4-BE49-F238E27FC236}">
                <a16:creationId xmlns:a16="http://schemas.microsoft.com/office/drawing/2014/main" id="{32B3A9DB-67D0-68C8-F49A-E9A9022B6FD1}"/>
              </a:ext>
            </a:extLst>
          </p:cNvPr>
          <p:cNvSpPr txBox="1"/>
          <p:nvPr/>
        </p:nvSpPr>
        <p:spPr>
          <a:xfrm>
            <a:off x="1135741" y="4812407"/>
            <a:ext cx="9920518" cy="1077218"/>
          </a:xfrm>
          <a:prstGeom prst="rect">
            <a:avLst/>
          </a:prstGeom>
          <a:noFill/>
          <a:ln w="28575">
            <a:solidFill>
              <a:srgbClr val="02CC9C"/>
            </a:solidFill>
            <a:prstDash val="sysDash"/>
          </a:ln>
        </p:spPr>
        <p:txBody>
          <a:bodyPr wrap="square">
            <a:spAutoFit/>
          </a:bodyPr>
          <a:lstStyle/>
          <a:p>
            <a:pPr marL="285750" indent="-285750">
              <a:buFont typeface="Arial" panose="020B0604020202020204" pitchFamily="34" charset="0"/>
              <a:buChar char="•"/>
            </a:pPr>
            <a:r>
              <a:rPr lang="es-ES" sz="1600" b="1" dirty="0">
                <a:solidFill>
                  <a:srgbClr val="02CC9C"/>
                </a:solidFill>
                <a:cs typeface="Arial" panose="020B0604020202020204" pitchFamily="34" charset="0"/>
              </a:rPr>
              <a:t>Objetivo: </a:t>
            </a:r>
            <a:r>
              <a:rPr lang="es-ES" sz="1600" dirty="0">
                <a:solidFill>
                  <a:schemeClr val="accent5">
                    <a:lumMod val="50000"/>
                  </a:schemeClr>
                </a:solidFill>
                <a:cs typeface="Arial" panose="020B0604020202020204" pitchFamily="34" charset="0"/>
              </a:rPr>
              <a:t>Contratar y formar, a través de una red internacional de entidades públicas y privadas, una nueva generación de investigadores/as.</a:t>
            </a:r>
          </a:p>
          <a:p>
            <a:pPr marL="285750" indent="-285750">
              <a:buFont typeface="Arial" panose="020B0604020202020204" pitchFamily="34" charset="0"/>
              <a:buChar char="•"/>
            </a:pPr>
            <a:endParaRPr lang="es-ES" sz="1600" dirty="0">
              <a:solidFill>
                <a:schemeClr val="accent5">
                  <a:lumMod val="50000"/>
                </a:schemeClr>
              </a:solidFill>
              <a:cs typeface="Arial" panose="020B0604020202020204" pitchFamily="34" charset="0"/>
            </a:endParaRPr>
          </a:p>
          <a:p>
            <a:pPr marL="285750" indent="-285750">
              <a:buFont typeface="Arial" panose="020B0604020202020204" pitchFamily="34" charset="0"/>
              <a:buChar char="•"/>
            </a:pPr>
            <a:r>
              <a:rPr lang="es-ES" sz="1600" b="1" dirty="0">
                <a:solidFill>
                  <a:srgbClr val="02CC9C"/>
                </a:solidFill>
                <a:cs typeface="Arial" panose="020B0604020202020204" pitchFamily="34" charset="0"/>
              </a:rPr>
              <a:t>Destinatarios: </a:t>
            </a:r>
            <a:r>
              <a:rPr lang="es-ES" sz="1600" dirty="0">
                <a:solidFill>
                  <a:schemeClr val="accent5">
                    <a:lumMod val="50000"/>
                  </a:schemeClr>
                </a:solidFill>
                <a:cs typeface="Arial" panose="020B0604020202020204" pitchFamily="34" charset="0"/>
              </a:rPr>
              <a:t>Investigadores / </a:t>
            </a:r>
            <a:r>
              <a:rPr lang="es-ES" sz="1600" dirty="0" err="1">
                <a:solidFill>
                  <a:schemeClr val="accent5">
                    <a:lumMod val="50000"/>
                  </a:schemeClr>
                </a:solidFill>
                <a:cs typeface="Arial" panose="020B0604020202020204" pitchFamily="34" charset="0"/>
              </a:rPr>
              <a:t>PIs</a:t>
            </a:r>
            <a:endParaRPr lang="es-ES" sz="1600" dirty="0">
              <a:solidFill>
                <a:schemeClr val="accent5">
                  <a:lumMod val="50000"/>
                </a:schemeClr>
              </a:solidFill>
              <a:cs typeface="Arial" panose="020B0604020202020204" pitchFamily="34" charset="0"/>
            </a:endParaRPr>
          </a:p>
        </p:txBody>
      </p:sp>
      <p:pic>
        <p:nvPicPr>
          <p:cNvPr id="10244" name="Picture 4" descr="Is a PhD Worth It? The Pros and Cons of Getting a Doctorate">
            <a:extLst>
              <a:ext uri="{FF2B5EF4-FFF2-40B4-BE49-F238E27FC236}">
                <a16:creationId xmlns:a16="http://schemas.microsoft.com/office/drawing/2014/main" id="{88CECFB8-FA23-8521-20ED-9C55845853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7943" y="1820145"/>
            <a:ext cx="4475059" cy="256148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MarieSkłodowskaCurie (@MSCActions) / Twitter">
            <a:extLst>
              <a:ext uri="{FF2B5EF4-FFF2-40B4-BE49-F238E27FC236}">
                <a16:creationId xmlns:a16="http://schemas.microsoft.com/office/drawing/2014/main" id="{DAC9E276-5DAA-8269-25EF-64BEF41071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38124" y="0"/>
            <a:ext cx="1001486" cy="1001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41225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E1A4EB02-2524-4152-AFDE-B114AEEA638B}"/>
              </a:ext>
            </a:extLst>
          </p:cNvPr>
          <p:cNvSpPr>
            <a:spLocks noGrp="1"/>
          </p:cNvSpPr>
          <p:nvPr>
            <p:ph type="ctrTitle"/>
          </p:nvPr>
        </p:nvSpPr>
        <p:spPr>
          <a:xfrm>
            <a:off x="5394629" y="2497425"/>
            <a:ext cx="5282748" cy="699404"/>
          </a:xfrm>
        </p:spPr>
        <p:txBody>
          <a:bodyPr wrap="square" lIns="72000">
            <a:spAutoFit/>
          </a:bodyPr>
          <a:lstStyle/>
          <a:p>
            <a:r>
              <a:rPr lang="es-ES" dirty="0"/>
              <a:t>Servicios EF</a:t>
            </a:r>
          </a:p>
        </p:txBody>
      </p:sp>
      <p:sp>
        <p:nvSpPr>
          <p:cNvPr id="3" name="Marcador de texto 2">
            <a:extLst>
              <a:ext uri="{FF2B5EF4-FFF2-40B4-BE49-F238E27FC236}">
                <a16:creationId xmlns:a16="http://schemas.microsoft.com/office/drawing/2014/main" id="{F679D246-8B1C-79DD-B61A-8D9BAF090F40}"/>
              </a:ext>
            </a:extLst>
          </p:cNvPr>
          <p:cNvSpPr>
            <a:spLocks noGrp="1"/>
          </p:cNvSpPr>
          <p:nvPr>
            <p:ph type="body" sz="quarter" idx="10"/>
          </p:nvPr>
        </p:nvSpPr>
        <p:spPr>
          <a:xfrm>
            <a:off x="5783466" y="3453732"/>
            <a:ext cx="4649787" cy="1438068"/>
          </a:xfrm>
        </p:spPr>
        <p:txBody>
          <a:bodyPr/>
          <a:lstStyle/>
          <a:p>
            <a:r>
              <a:rPr lang="es-ES" dirty="0"/>
              <a:t>Asesoramiento estratégico desde las primeras etapas en proyectos I+D+i</a:t>
            </a:r>
          </a:p>
        </p:txBody>
      </p:sp>
    </p:spTree>
    <p:extLst>
      <p:ext uri="{BB962C8B-B14F-4D97-AF65-F5344CB8AC3E}">
        <p14:creationId xmlns:p14="http://schemas.microsoft.com/office/powerpoint/2010/main" val="41741418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96C09B-991D-462D-AF09-73F86D21B0AD}"/>
              </a:ext>
            </a:extLst>
          </p:cNvPr>
          <p:cNvSpPr>
            <a:spLocks noGrp="1"/>
          </p:cNvSpPr>
          <p:nvPr>
            <p:ph type="title"/>
          </p:nvPr>
        </p:nvSpPr>
        <p:spPr>
          <a:xfrm>
            <a:off x="696675" y="412620"/>
            <a:ext cx="10800000" cy="422405"/>
          </a:xfrm>
        </p:spPr>
        <p:txBody>
          <a:bodyPr/>
          <a:lstStyle/>
          <a:p>
            <a:r>
              <a:rPr lang="es-ES" sz="2000" dirty="0"/>
              <a:t>¿Qué ofrece una consultora como Euro </a:t>
            </a:r>
            <a:r>
              <a:rPr lang="es-ES" sz="2000" dirty="0" err="1"/>
              <a:t>Funding</a:t>
            </a:r>
            <a:r>
              <a:rPr lang="es-ES" sz="2000" dirty="0"/>
              <a:t>?</a:t>
            </a:r>
            <a:endParaRPr lang="es-ES" dirty="0"/>
          </a:p>
        </p:txBody>
      </p:sp>
      <p:sp>
        <p:nvSpPr>
          <p:cNvPr id="10" name="Marcador de número de diapositiva 2">
            <a:extLst>
              <a:ext uri="{FF2B5EF4-FFF2-40B4-BE49-F238E27FC236}">
                <a16:creationId xmlns:a16="http://schemas.microsoft.com/office/drawing/2014/main" id="{E5079263-1C30-47C1-A74F-3978C3B70B4B}"/>
              </a:ext>
            </a:extLst>
          </p:cNvPr>
          <p:cNvSpPr>
            <a:spLocks noGrp="1"/>
          </p:cNvSpPr>
          <p:nvPr>
            <p:ph type="sldNum" sz="quarter" idx="4"/>
          </p:nvPr>
        </p:nvSpPr>
        <p:spPr>
          <a:xfrm>
            <a:off x="774696" y="6231633"/>
            <a:ext cx="403229" cy="365125"/>
          </a:xfrm>
        </p:spPr>
        <p:txBody>
          <a:bodyPr/>
          <a:lstStyle/>
          <a:p>
            <a:fld id="{F6F97755-CF1C-49EE-9832-9FD78690BC2A}" type="slidenum">
              <a:rPr lang="es-ES" smtClean="0"/>
              <a:pPr/>
              <a:t>51</a:t>
            </a:fld>
            <a:endParaRPr lang="es-ES" dirty="0"/>
          </a:p>
        </p:txBody>
      </p:sp>
      <p:grpSp>
        <p:nvGrpSpPr>
          <p:cNvPr id="8" name="Grupo 7">
            <a:extLst>
              <a:ext uri="{FF2B5EF4-FFF2-40B4-BE49-F238E27FC236}">
                <a16:creationId xmlns:a16="http://schemas.microsoft.com/office/drawing/2014/main" id="{0BCE02CF-CAE1-28E7-4823-D2A643444DA7}"/>
              </a:ext>
            </a:extLst>
          </p:cNvPr>
          <p:cNvGrpSpPr/>
          <p:nvPr/>
        </p:nvGrpSpPr>
        <p:grpSpPr>
          <a:xfrm>
            <a:off x="899887" y="1030514"/>
            <a:ext cx="10101942" cy="5107819"/>
            <a:chOff x="3386666" y="719666"/>
            <a:chExt cx="5418667" cy="5418667"/>
          </a:xfrm>
        </p:grpSpPr>
        <p:sp>
          <p:nvSpPr>
            <p:cNvPr id="9" name="Rombo 8">
              <a:extLst>
                <a:ext uri="{FF2B5EF4-FFF2-40B4-BE49-F238E27FC236}">
                  <a16:creationId xmlns:a16="http://schemas.microsoft.com/office/drawing/2014/main" id="{22CFD24D-E629-BADA-A213-D24C738932FF}"/>
                </a:ext>
              </a:extLst>
            </p:cNvPr>
            <p:cNvSpPr/>
            <p:nvPr/>
          </p:nvSpPr>
          <p:spPr>
            <a:xfrm>
              <a:off x="3386666" y="719666"/>
              <a:ext cx="5418667" cy="5418667"/>
            </a:xfrm>
            <a:prstGeom prst="rect">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s-ES"/>
            </a:p>
          </p:txBody>
        </p:sp>
        <p:sp>
          <p:nvSpPr>
            <p:cNvPr id="11" name="Forma libre: forma 10">
              <a:extLst>
                <a:ext uri="{FF2B5EF4-FFF2-40B4-BE49-F238E27FC236}">
                  <a16:creationId xmlns:a16="http://schemas.microsoft.com/office/drawing/2014/main" id="{3A0ECCA3-0BB5-785E-C740-7AEC880B41C5}"/>
                </a:ext>
              </a:extLst>
            </p:cNvPr>
            <p:cNvSpPr/>
            <p:nvPr/>
          </p:nvSpPr>
          <p:spPr>
            <a:xfrm>
              <a:off x="3503831" y="882225"/>
              <a:ext cx="1852551" cy="1284815"/>
            </a:xfrm>
            <a:prstGeom prst="wedgeEllipseCallout">
              <a:avLst/>
            </a:prstGeom>
            <a:solidFill>
              <a:schemeClr val="accent4">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4602" tIns="194602" rIns="194602" bIns="194602" numCol="1" spcCol="1270" anchor="ctr" anchorCtr="0">
              <a:noAutofit/>
            </a:bodyPr>
            <a:lstStyle/>
            <a:p>
              <a:pPr marL="0" lvl="0" indent="0" algn="ctr" defTabSz="1066800">
                <a:lnSpc>
                  <a:spcPct val="90000"/>
                </a:lnSpc>
                <a:spcBef>
                  <a:spcPct val="0"/>
                </a:spcBef>
                <a:spcAft>
                  <a:spcPct val="35000"/>
                </a:spcAft>
                <a:buNone/>
              </a:pPr>
              <a:r>
                <a:rPr lang="es-ES" sz="2400" kern="1200" dirty="0"/>
                <a:t>Project </a:t>
              </a:r>
              <a:r>
                <a:rPr lang="es-ES" sz="2400" kern="1200" dirty="0" err="1"/>
                <a:t>management</a:t>
              </a:r>
              <a:r>
                <a:rPr lang="es-ES" sz="2400" kern="1200" dirty="0"/>
                <a:t> </a:t>
              </a:r>
            </a:p>
          </p:txBody>
        </p:sp>
        <p:sp>
          <p:nvSpPr>
            <p:cNvPr id="12" name="Forma libre: forma 11">
              <a:extLst>
                <a:ext uri="{FF2B5EF4-FFF2-40B4-BE49-F238E27FC236}">
                  <a16:creationId xmlns:a16="http://schemas.microsoft.com/office/drawing/2014/main" id="{47A11E75-ADA8-3B76-1E9F-56FF5580F3F9}"/>
                </a:ext>
              </a:extLst>
            </p:cNvPr>
            <p:cNvSpPr/>
            <p:nvPr/>
          </p:nvSpPr>
          <p:spPr>
            <a:xfrm>
              <a:off x="6137682" y="751377"/>
              <a:ext cx="1579079" cy="1427863"/>
            </a:xfrm>
            <a:prstGeom prst="wedgeEllipseCallout">
              <a:avLst/>
            </a:prstGeom>
            <a:solidFill>
              <a:schemeClr val="accent4">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4602" tIns="194602" rIns="194602" bIns="194602" numCol="1" spcCol="1270" anchor="ctr" anchorCtr="0">
              <a:noAutofit/>
            </a:bodyPr>
            <a:lstStyle/>
            <a:p>
              <a:pPr marL="0" lvl="0" indent="0" algn="ctr" defTabSz="1066800">
                <a:lnSpc>
                  <a:spcPct val="90000"/>
                </a:lnSpc>
                <a:spcBef>
                  <a:spcPct val="0"/>
                </a:spcBef>
                <a:spcAft>
                  <a:spcPct val="35000"/>
                </a:spcAft>
                <a:buNone/>
              </a:pPr>
              <a:r>
                <a:rPr lang="es-ES" sz="2400" kern="1200" dirty="0" err="1"/>
                <a:t>Proposal</a:t>
              </a:r>
              <a:r>
                <a:rPr lang="es-ES" sz="2400" kern="1200" dirty="0"/>
                <a:t> </a:t>
              </a:r>
              <a:r>
                <a:rPr lang="es-ES" sz="2400" kern="1200" dirty="0" err="1"/>
                <a:t>writing</a:t>
              </a:r>
              <a:endParaRPr lang="es-ES" sz="2400" kern="1200" dirty="0"/>
            </a:p>
          </p:txBody>
        </p:sp>
        <p:sp>
          <p:nvSpPr>
            <p:cNvPr id="13" name="Forma libre: forma 12">
              <a:extLst>
                <a:ext uri="{FF2B5EF4-FFF2-40B4-BE49-F238E27FC236}">
                  <a16:creationId xmlns:a16="http://schemas.microsoft.com/office/drawing/2014/main" id="{24EE1ADB-0B51-E5F6-EEE9-91465324C438}"/>
                </a:ext>
              </a:extLst>
            </p:cNvPr>
            <p:cNvSpPr/>
            <p:nvPr/>
          </p:nvSpPr>
          <p:spPr>
            <a:xfrm>
              <a:off x="3399796" y="2918752"/>
              <a:ext cx="1761068" cy="1428327"/>
            </a:xfrm>
            <a:prstGeom prst="wedgeEllipseCallout">
              <a:avLst/>
            </a:prstGeom>
            <a:solidFill>
              <a:srgbClr val="7030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4602" tIns="194602" rIns="194602" bIns="194602" numCol="1" spcCol="1270" anchor="ctr" anchorCtr="0">
              <a:noAutofit/>
            </a:bodyPr>
            <a:lstStyle/>
            <a:p>
              <a:pPr marL="0" lvl="0" indent="0" algn="ctr" defTabSz="1066800">
                <a:lnSpc>
                  <a:spcPct val="90000"/>
                </a:lnSpc>
                <a:spcBef>
                  <a:spcPct val="0"/>
                </a:spcBef>
                <a:spcAft>
                  <a:spcPct val="35000"/>
                </a:spcAft>
                <a:buNone/>
              </a:pPr>
              <a:r>
                <a:rPr lang="es-ES" sz="2400" kern="1200" dirty="0"/>
                <a:t>Grant </a:t>
              </a:r>
              <a:r>
                <a:rPr lang="es-ES" sz="2400" kern="1200" dirty="0" err="1"/>
                <a:t>coordination</a:t>
              </a:r>
              <a:endParaRPr lang="es-ES" sz="2400" kern="1200" dirty="0"/>
            </a:p>
          </p:txBody>
        </p:sp>
        <p:sp>
          <p:nvSpPr>
            <p:cNvPr id="14" name="Forma libre: forma 13">
              <a:extLst>
                <a:ext uri="{FF2B5EF4-FFF2-40B4-BE49-F238E27FC236}">
                  <a16:creationId xmlns:a16="http://schemas.microsoft.com/office/drawing/2014/main" id="{618A1028-32AC-DA45-77B9-DF3DE3A34797}"/>
                </a:ext>
              </a:extLst>
            </p:cNvPr>
            <p:cNvSpPr/>
            <p:nvPr/>
          </p:nvSpPr>
          <p:spPr>
            <a:xfrm>
              <a:off x="7121001" y="2094045"/>
              <a:ext cx="1347791" cy="1428327"/>
            </a:xfrm>
            <a:prstGeom prst="wedgeEllipseCallout">
              <a:avLst/>
            </a:prstGeom>
            <a:solidFill>
              <a:schemeClr val="accent4">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4602" tIns="194602" rIns="194602" bIns="194602" numCol="1" spcCol="1270" anchor="ctr" anchorCtr="0">
              <a:noAutofit/>
            </a:bodyPr>
            <a:lstStyle/>
            <a:p>
              <a:pPr marL="0" lvl="0" indent="0" algn="ctr" defTabSz="1066800">
                <a:lnSpc>
                  <a:spcPct val="90000"/>
                </a:lnSpc>
                <a:spcBef>
                  <a:spcPct val="0"/>
                </a:spcBef>
                <a:spcAft>
                  <a:spcPct val="35000"/>
                </a:spcAft>
                <a:buNone/>
              </a:pPr>
              <a:r>
                <a:rPr lang="es-ES" sz="2400" kern="1200" dirty="0" err="1"/>
                <a:t>Funding</a:t>
              </a:r>
              <a:r>
                <a:rPr lang="es-ES" sz="2400" kern="1200" dirty="0"/>
                <a:t> </a:t>
              </a:r>
              <a:r>
                <a:rPr lang="es-ES" sz="2400" kern="1200" dirty="0" err="1"/>
                <a:t>Roadmap</a:t>
              </a:r>
              <a:r>
                <a:rPr lang="es-ES" sz="2400" kern="1200" dirty="0"/>
                <a:t> </a:t>
              </a:r>
            </a:p>
          </p:txBody>
        </p:sp>
      </p:grpSp>
      <p:sp>
        <p:nvSpPr>
          <p:cNvPr id="15" name="Forma libre: forma 10">
            <a:extLst>
              <a:ext uri="{FF2B5EF4-FFF2-40B4-BE49-F238E27FC236}">
                <a16:creationId xmlns:a16="http://schemas.microsoft.com/office/drawing/2014/main" id="{5C3163F6-7A0D-BD88-07F9-ADC2A583BFFE}"/>
              </a:ext>
            </a:extLst>
          </p:cNvPr>
          <p:cNvSpPr/>
          <p:nvPr/>
        </p:nvSpPr>
        <p:spPr>
          <a:xfrm>
            <a:off x="4162103" y="1997754"/>
            <a:ext cx="2117067" cy="1840068"/>
          </a:xfrm>
          <a:prstGeom prst="wedgeEllipseCallout">
            <a:avLst/>
          </a:prstGeom>
          <a:solidFill>
            <a:schemeClr val="accent5">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4602" tIns="194602" rIns="194602" bIns="194602" numCol="1" spcCol="1270" anchor="ctr" anchorCtr="0">
            <a:noAutofit/>
          </a:bodyPr>
          <a:lstStyle/>
          <a:p>
            <a:pPr marL="0" lvl="0" indent="0" algn="ctr" defTabSz="1066800">
              <a:lnSpc>
                <a:spcPct val="90000"/>
              </a:lnSpc>
              <a:spcBef>
                <a:spcPct val="0"/>
              </a:spcBef>
              <a:spcAft>
                <a:spcPct val="35000"/>
              </a:spcAft>
              <a:buNone/>
            </a:pPr>
            <a:r>
              <a:rPr lang="es-ES" sz="2400" kern="1200" dirty="0"/>
              <a:t>Grant </a:t>
            </a:r>
            <a:r>
              <a:rPr lang="es-ES" sz="2400" kern="1200" dirty="0" err="1"/>
              <a:t>advice</a:t>
            </a:r>
            <a:endParaRPr lang="es-ES" sz="2400" kern="1200" dirty="0"/>
          </a:p>
        </p:txBody>
      </p:sp>
      <p:sp>
        <p:nvSpPr>
          <p:cNvPr id="17" name="Forma libre: forma 10">
            <a:extLst>
              <a:ext uri="{FF2B5EF4-FFF2-40B4-BE49-F238E27FC236}">
                <a16:creationId xmlns:a16="http://schemas.microsoft.com/office/drawing/2014/main" id="{844BD7BC-F3DF-F177-8BAD-49F820EF7FBE}"/>
              </a:ext>
            </a:extLst>
          </p:cNvPr>
          <p:cNvSpPr/>
          <p:nvPr/>
        </p:nvSpPr>
        <p:spPr>
          <a:xfrm>
            <a:off x="8743181" y="3790696"/>
            <a:ext cx="2117066" cy="1660068"/>
          </a:xfrm>
          <a:prstGeom prst="wedgeEllipseCallout">
            <a:avLst/>
          </a:prstGeom>
          <a:solidFill>
            <a:schemeClr val="accent5">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4602" tIns="194602" rIns="194602" bIns="194602" numCol="1" spcCol="1270" anchor="ctr" anchorCtr="0">
            <a:noAutofit/>
          </a:bodyPr>
          <a:lstStyle/>
          <a:p>
            <a:pPr marL="0" lvl="0" indent="0" algn="ctr" defTabSz="1066800">
              <a:lnSpc>
                <a:spcPct val="90000"/>
              </a:lnSpc>
              <a:spcBef>
                <a:spcPct val="0"/>
              </a:spcBef>
              <a:spcAft>
                <a:spcPct val="35000"/>
              </a:spcAft>
              <a:buNone/>
            </a:pPr>
            <a:r>
              <a:rPr lang="es-ES" sz="2400" kern="1200" dirty="0" err="1"/>
              <a:t>Admin</a:t>
            </a:r>
            <a:r>
              <a:rPr lang="es-ES" sz="2400" kern="1200" dirty="0"/>
              <a:t> </a:t>
            </a:r>
            <a:r>
              <a:rPr lang="es-ES" sz="2400" kern="1200" dirty="0" err="1"/>
              <a:t>Support</a:t>
            </a:r>
            <a:endParaRPr lang="es-ES" sz="2400" kern="1200" dirty="0"/>
          </a:p>
        </p:txBody>
      </p:sp>
      <p:sp>
        <p:nvSpPr>
          <p:cNvPr id="18" name="Forma libre: forma 12">
            <a:extLst>
              <a:ext uri="{FF2B5EF4-FFF2-40B4-BE49-F238E27FC236}">
                <a16:creationId xmlns:a16="http://schemas.microsoft.com/office/drawing/2014/main" id="{E7E253BA-2D73-1519-F495-0F88C28B84C2}"/>
              </a:ext>
            </a:extLst>
          </p:cNvPr>
          <p:cNvSpPr/>
          <p:nvPr/>
        </p:nvSpPr>
        <p:spPr>
          <a:xfrm>
            <a:off x="2463321" y="4635460"/>
            <a:ext cx="2852211" cy="1145270"/>
          </a:xfrm>
          <a:prstGeom prst="wedgeEllipseCallout">
            <a:avLst/>
          </a:prstGeom>
          <a:solidFill>
            <a:schemeClr val="accent3">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4602" tIns="194602" rIns="194602" bIns="194602" numCol="1" spcCol="1270" anchor="ctr" anchorCtr="0">
            <a:noAutofit/>
          </a:bodyPr>
          <a:lstStyle/>
          <a:p>
            <a:pPr marL="0" lvl="0" indent="0" algn="ctr" defTabSz="1066800">
              <a:lnSpc>
                <a:spcPct val="90000"/>
              </a:lnSpc>
              <a:spcBef>
                <a:spcPct val="0"/>
              </a:spcBef>
              <a:spcAft>
                <a:spcPct val="35000"/>
              </a:spcAft>
              <a:buNone/>
            </a:pPr>
            <a:r>
              <a:rPr lang="es-ES" sz="2400" kern="1200" dirty="0" err="1"/>
              <a:t>Consortium</a:t>
            </a:r>
            <a:r>
              <a:rPr lang="es-ES" sz="2400" kern="1200" dirty="0"/>
              <a:t> </a:t>
            </a:r>
            <a:r>
              <a:rPr lang="es-ES" sz="2400" kern="1200" dirty="0" err="1"/>
              <a:t>building</a:t>
            </a:r>
            <a:endParaRPr lang="es-ES" sz="2400" kern="1200" dirty="0"/>
          </a:p>
        </p:txBody>
      </p:sp>
      <p:sp>
        <p:nvSpPr>
          <p:cNvPr id="19" name="Forma libre: forma 12">
            <a:extLst>
              <a:ext uri="{FF2B5EF4-FFF2-40B4-BE49-F238E27FC236}">
                <a16:creationId xmlns:a16="http://schemas.microsoft.com/office/drawing/2014/main" id="{D2561A58-DAD0-8358-DCCC-717DCF41B2BB}"/>
              </a:ext>
            </a:extLst>
          </p:cNvPr>
          <p:cNvSpPr/>
          <p:nvPr/>
        </p:nvSpPr>
        <p:spPr>
          <a:xfrm>
            <a:off x="5410723" y="3723046"/>
            <a:ext cx="3127478" cy="2104440"/>
          </a:xfrm>
          <a:prstGeom prst="wedgeEllipseCallout">
            <a:avLst/>
          </a:prstGeom>
          <a:solidFill>
            <a:schemeClr val="accent5">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4602" tIns="194602" rIns="194602" bIns="194602" numCol="1" spcCol="1270" anchor="ctr" anchorCtr="0">
            <a:noAutofit/>
          </a:bodyPr>
          <a:lstStyle/>
          <a:p>
            <a:pPr marL="0" lvl="0" indent="0" algn="ctr" defTabSz="1066800">
              <a:lnSpc>
                <a:spcPct val="90000"/>
              </a:lnSpc>
              <a:spcBef>
                <a:spcPct val="0"/>
              </a:spcBef>
              <a:spcAft>
                <a:spcPct val="35000"/>
              </a:spcAft>
              <a:buNone/>
            </a:pPr>
            <a:r>
              <a:rPr lang="es-ES" sz="2400" kern="1200" dirty="0"/>
              <a:t>Grant </a:t>
            </a:r>
            <a:r>
              <a:rPr lang="es-ES" sz="2400" kern="1200" dirty="0" err="1"/>
              <a:t>applications</a:t>
            </a:r>
            <a:r>
              <a:rPr lang="es-ES" sz="2400" kern="1200" dirty="0"/>
              <a:t> </a:t>
            </a:r>
            <a:r>
              <a:rPr lang="es-ES" sz="2400" dirty="0" err="1"/>
              <a:t>r</a:t>
            </a:r>
            <a:r>
              <a:rPr lang="es-ES" sz="2400" kern="1200" dirty="0" err="1"/>
              <a:t>eviewing</a:t>
            </a:r>
            <a:endParaRPr lang="es-ES" sz="2400" kern="1200" dirty="0"/>
          </a:p>
        </p:txBody>
      </p:sp>
    </p:spTree>
    <p:extLst>
      <p:ext uri="{BB962C8B-B14F-4D97-AF65-F5344CB8AC3E}">
        <p14:creationId xmlns:p14="http://schemas.microsoft.com/office/powerpoint/2010/main" val="19677073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D4444A-2DE3-42CA-A49D-6D5DA326D3E5}"/>
              </a:ext>
            </a:extLst>
          </p:cNvPr>
          <p:cNvSpPr>
            <a:spLocks noGrp="1"/>
          </p:cNvSpPr>
          <p:nvPr>
            <p:ph type="title"/>
          </p:nvPr>
        </p:nvSpPr>
        <p:spPr>
          <a:xfrm>
            <a:off x="222222" y="395368"/>
            <a:ext cx="10800000" cy="422405"/>
          </a:xfrm>
        </p:spPr>
        <p:txBody>
          <a:bodyPr/>
          <a:lstStyle/>
          <a:p>
            <a:pPr algn="ctr"/>
            <a:r>
              <a:rPr lang="es-ES" dirty="0"/>
              <a:t>Dudas y cuestiones</a:t>
            </a:r>
          </a:p>
        </p:txBody>
      </p:sp>
      <p:sp>
        <p:nvSpPr>
          <p:cNvPr id="6" name="CuadroTexto 5">
            <a:extLst>
              <a:ext uri="{FF2B5EF4-FFF2-40B4-BE49-F238E27FC236}">
                <a16:creationId xmlns:a16="http://schemas.microsoft.com/office/drawing/2014/main" id="{AC45C005-FDEF-48B8-84CA-F88864EB282C}"/>
              </a:ext>
            </a:extLst>
          </p:cNvPr>
          <p:cNvSpPr txBox="1"/>
          <p:nvPr/>
        </p:nvSpPr>
        <p:spPr>
          <a:xfrm>
            <a:off x="7679489" y="1649209"/>
            <a:ext cx="6094562" cy="584775"/>
          </a:xfrm>
          <a:prstGeom prst="rect">
            <a:avLst/>
          </a:prstGeom>
          <a:noFill/>
        </p:spPr>
        <p:txBody>
          <a:bodyPr wrap="square">
            <a:spAutoFit/>
          </a:bodyPr>
          <a:lstStyle/>
          <a:p>
            <a:r>
              <a:rPr lang="es-ES" sz="3200" b="1" i="1" dirty="0">
                <a:solidFill>
                  <a:schemeClr val="accent5">
                    <a:lumMod val="50000"/>
                  </a:schemeClr>
                </a:solidFill>
              </a:rPr>
              <a:t>¡Muchas gracias!</a:t>
            </a:r>
            <a:endParaRPr lang="es-ES" sz="3200" dirty="0"/>
          </a:p>
        </p:txBody>
      </p:sp>
      <p:pic>
        <p:nvPicPr>
          <p:cNvPr id="1026" name="Picture 2" descr="22 ideas de Monigotes | imagenes para presentaciones, imagenes para  diapositivas, gente blanca">
            <a:extLst>
              <a:ext uri="{FF2B5EF4-FFF2-40B4-BE49-F238E27FC236}">
                <a16:creationId xmlns:a16="http://schemas.microsoft.com/office/drawing/2014/main" id="{73A78DF7-BB92-D16C-FE36-ECB3D353E5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0513" y="2584493"/>
            <a:ext cx="3340963" cy="2272346"/>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a:extLst>
              <a:ext uri="{FF2B5EF4-FFF2-40B4-BE49-F238E27FC236}">
                <a16:creationId xmlns:a16="http://schemas.microsoft.com/office/drawing/2014/main" id="{9A2B7717-199C-4760-E1F0-35270E79965C}"/>
              </a:ext>
            </a:extLst>
          </p:cNvPr>
          <p:cNvPicPr>
            <a:picLocks noChangeAspect="1"/>
          </p:cNvPicPr>
          <p:nvPr/>
        </p:nvPicPr>
        <p:blipFill>
          <a:blip r:embed="rId3"/>
          <a:stretch>
            <a:fillRect/>
          </a:stretch>
        </p:blipFill>
        <p:spPr>
          <a:xfrm>
            <a:off x="2181360" y="3833888"/>
            <a:ext cx="4737002" cy="2048434"/>
          </a:xfrm>
          <a:prstGeom prst="rect">
            <a:avLst/>
          </a:prstGeom>
        </p:spPr>
      </p:pic>
      <p:pic>
        <p:nvPicPr>
          <p:cNvPr id="9" name="Imagen 8">
            <a:extLst>
              <a:ext uri="{FF2B5EF4-FFF2-40B4-BE49-F238E27FC236}">
                <a16:creationId xmlns:a16="http://schemas.microsoft.com/office/drawing/2014/main" id="{AC78FB7C-D49C-EC9A-916E-08C90A5B1A74}"/>
              </a:ext>
            </a:extLst>
          </p:cNvPr>
          <p:cNvPicPr>
            <a:picLocks noChangeAspect="1"/>
          </p:cNvPicPr>
          <p:nvPr/>
        </p:nvPicPr>
        <p:blipFill>
          <a:blip r:embed="rId4"/>
          <a:stretch>
            <a:fillRect/>
          </a:stretch>
        </p:blipFill>
        <p:spPr>
          <a:xfrm>
            <a:off x="2181360" y="1371723"/>
            <a:ext cx="3962743" cy="1908214"/>
          </a:xfrm>
          <a:prstGeom prst="rect">
            <a:avLst/>
          </a:prstGeom>
        </p:spPr>
      </p:pic>
      <p:pic>
        <p:nvPicPr>
          <p:cNvPr id="11" name="Picture 2" descr="Imagen de perfil de Mónica García Durillo">
            <a:extLst>
              <a:ext uri="{FF2B5EF4-FFF2-40B4-BE49-F238E27FC236}">
                <a16:creationId xmlns:a16="http://schemas.microsoft.com/office/drawing/2014/main" id="{34BA1BF4-3135-A5ED-C5EC-D6C85760B9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6783" y="1371723"/>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descr="Imagen que contiene cuarto, cuarto de hospital, hombre, sombrero&#10;&#10;Descripción generada automáticamente">
            <a:extLst>
              <a:ext uri="{FF2B5EF4-FFF2-40B4-BE49-F238E27FC236}">
                <a16:creationId xmlns:a16="http://schemas.microsoft.com/office/drawing/2014/main" id="{D26174FF-CBE9-4BBA-08A5-3A0D53F29ECE}"/>
              </a:ext>
            </a:extLst>
          </p:cNvPr>
          <p:cNvPicPr>
            <a:picLocks noChangeAspect="1"/>
          </p:cNvPicPr>
          <p:nvPr/>
        </p:nvPicPr>
        <p:blipFill rotWithShape="1">
          <a:blip r:embed="rId6">
            <a:extLst>
              <a:ext uri="{28A0092B-C50C-407E-A947-70E740481C1C}">
                <a14:useLocalDpi xmlns:a14="http://schemas.microsoft.com/office/drawing/2010/main" val="0"/>
              </a:ext>
            </a:extLst>
          </a:blip>
          <a:srcRect l="14903" t="12529" r="23995" b="5041"/>
          <a:stretch/>
        </p:blipFill>
        <p:spPr>
          <a:xfrm rot="16200000">
            <a:off x="646991" y="3833681"/>
            <a:ext cx="1440000" cy="1440413"/>
          </a:xfrm>
          <a:prstGeom prst="rect">
            <a:avLst/>
          </a:prstGeom>
        </p:spPr>
      </p:pic>
    </p:spTree>
    <p:extLst>
      <p:ext uri="{BB962C8B-B14F-4D97-AF65-F5344CB8AC3E}">
        <p14:creationId xmlns:p14="http://schemas.microsoft.com/office/powerpoint/2010/main" val="23783722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65630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267CF2-BEFA-33BC-360E-BBB3BF4B6432}"/>
              </a:ext>
            </a:extLst>
          </p:cNvPr>
          <p:cNvSpPr>
            <a:spLocks noGrp="1"/>
          </p:cNvSpPr>
          <p:nvPr>
            <p:ph type="title"/>
          </p:nvPr>
        </p:nvSpPr>
        <p:spPr>
          <a:xfrm>
            <a:off x="696000" y="485611"/>
            <a:ext cx="10800000" cy="422405"/>
          </a:xfrm>
        </p:spPr>
        <p:txBody>
          <a:bodyPr/>
          <a:lstStyle/>
          <a:p>
            <a:r>
              <a:rPr lang="en-GB" dirty="0" err="1"/>
              <a:t>Equipo</a:t>
            </a:r>
            <a:endParaRPr lang="en-GB" dirty="0"/>
          </a:p>
        </p:txBody>
      </p:sp>
      <p:sp>
        <p:nvSpPr>
          <p:cNvPr id="3" name="Marcador de número de diapositiva 2">
            <a:extLst>
              <a:ext uri="{FF2B5EF4-FFF2-40B4-BE49-F238E27FC236}">
                <a16:creationId xmlns:a16="http://schemas.microsoft.com/office/drawing/2014/main" id="{AA55440F-3DF3-131B-3AA9-F5E0325FD33D}"/>
              </a:ext>
            </a:extLst>
          </p:cNvPr>
          <p:cNvSpPr>
            <a:spLocks noGrp="1"/>
          </p:cNvSpPr>
          <p:nvPr>
            <p:ph type="sldNum" sz="quarter" idx="4"/>
          </p:nvPr>
        </p:nvSpPr>
        <p:spPr/>
        <p:txBody>
          <a:bodyPr/>
          <a:lstStyle/>
          <a:p>
            <a:fld id="{F6F97755-CF1C-49EE-9832-9FD78690BC2A}" type="slidenum">
              <a:rPr lang="es-ES" smtClean="0"/>
              <a:pPr/>
              <a:t>54</a:t>
            </a:fld>
            <a:endParaRPr lang="es-ES" dirty="0"/>
          </a:p>
        </p:txBody>
      </p:sp>
      <p:sp>
        <p:nvSpPr>
          <p:cNvPr id="5" name="CuadroTexto 4">
            <a:extLst>
              <a:ext uri="{FF2B5EF4-FFF2-40B4-BE49-F238E27FC236}">
                <a16:creationId xmlns:a16="http://schemas.microsoft.com/office/drawing/2014/main" id="{303679B5-535D-8372-DA72-2A8480C0EBD8}"/>
              </a:ext>
            </a:extLst>
          </p:cNvPr>
          <p:cNvSpPr txBox="1"/>
          <p:nvPr/>
        </p:nvSpPr>
        <p:spPr>
          <a:xfrm>
            <a:off x="1971073" y="1241917"/>
            <a:ext cx="9959005" cy="2092881"/>
          </a:xfrm>
          <a:prstGeom prst="rect">
            <a:avLst/>
          </a:prstGeom>
          <a:noFill/>
        </p:spPr>
        <p:txBody>
          <a:bodyPr wrap="square" rtlCol="0">
            <a:spAutoFit/>
          </a:bodyPr>
          <a:lstStyle/>
          <a:p>
            <a:r>
              <a:rPr lang="en-GB" b="1" i="0" u="none" strike="noStrike" baseline="0" dirty="0">
                <a:solidFill>
                  <a:srgbClr val="000000"/>
                </a:solidFill>
                <a:latin typeface="Arial" panose="020B0604020202020204" pitchFamily="34" charset="0"/>
              </a:rPr>
              <a:t>Mónica Garcia Durillo </a:t>
            </a:r>
            <a:endParaRPr lang="en-GB" dirty="0"/>
          </a:p>
          <a:p>
            <a:r>
              <a:rPr lang="es-ES" sz="1400" i="1" u="none" strike="noStrike" baseline="0" dirty="0">
                <a:solidFill>
                  <a:srgbClr val="000000"/>
                </a:solidFill>
              </a:rPr>
              <a:t>Project Manager</a:t>
            </a:r>
          </a:p>
          <a:p>
            <a:r>
              <a:rPr lang="es-ES" sz="1400" dirty="0"/>
              <a:t>Licenciada en Química y Bioquímica por la Universidad de Valladolid (</a:t>
            </a:r>
            <a:r>
              <a:rPr lang="es-ES" sz="1400" dirty="0" err="1"/>
              <a:t>UVa</a:t>
            </a:r>
            <a:r>
              <a:rPr lang="es-ES" sz="1400" dirty="0"/>
              <a:t>) y Zaragoza (</a:t>
            </a:r>
            <a:r>
              <a:rPr lang="es-ES" sz="1400" dirty="0" err="1"/>
              <a:t>Unizar</a:t>
            </a:r>
            <a:r>
              <a:rPr lang="es-ES" sz="1400" dirty="0"/>
              <a:t>), respectivamente. Máster en Investigación Biomédica (</a:t>
            </a:r>
            <a:r>
              <a:rPr lang="es-ES" sz="1400" dirty="0" err="1"/>
              <a:t>UVa</a:t>
            </a:r>
            <a:r>
              <a:rPr lang="es-ES" sz="1400" dirty="0"/>
              <a:t>) y asistente de investigación en IBGM-CSIC (2015-2018). Doctora en Neurociencias por la Universidad de Warwick (Reino Unido, 2018-2022) financiada a través de una beca MSCA-ITN (</a:t>
            </a:r>
            <a:r>
              <a:rPr lang="es-ES" sz="1400" dirty="0" err="1"/>
              <a:t>PurinesDX</a:t>
            </a:r>
            <a:r>
              <a:rPr lang="es-ES" sz="1400" dirty="0"/>
              <a:t>, ID: 766124). Project Manager en Euro-Funding desde enero de 2023, preparando propuesta para diversas convocatorias (Horizonte Europa Pilar I, II y III, CBE, LIFE, </a:t>
            </a:r>
            <a:r>
              <a:rPr lang="es-ES" sz="1400" dirty="0" err="1"/>
              <a:t>etc</a:t>
            </a:r>
            <a:r>
              <a:rPr lang="es-ES" sz="1400" dirty="0"/>
              <a:t>). Actualmente gestiona un proyecto MSCA-DN (</a:t>
            </a:r>
            <a:r>
              <a:rPr lang="es-ES" sz="1400" dirty="0" err="1"/>
              <a:t>ColoMARK</a:t>
            </a:r>
            <a:r>
              <a:rPr lang="es-ES" sz="1400" dirty="0"/>
              <a:t>, ID: 101072448).</a:t>
            </a:r>
          </a:p>
          <a:p>
            <a:r>
              <a:rPr lang="es-ES" sz="1400" b="1" dirty="0">
                <a:solidFill>
                  <a:srgbClr val="013E77"/>
                </a:solidFill>
                <a:ea typeface="Verdana" panose="020B0604030504040204" pitchFamily="34" charset="0"/>
              </a:rPr>
              <a:t>mgdurillo@euro-funding.com </a:t>
            </a:r>
          </a:p>
          <a:p>
            <a:endParaRPr lang="en-GB" sz="1400" dirty="0"/>
          </a:p>
        </p:txBody>
      </p:sp>
      <p:pic>
        <p:nvPicPr>
          <p:cNvPr id="2050" name="Picture 2" descr="Imagen de perfil de Mónica García Durillo">
            <a:extLst>
              <a:ext uri="{FF2B5EF4-FFF2-40B4-BE49-F238E27FC236}">
                <a16:creationId xmlns:a16="http://schemas.microsoft.com/office/drawing/2014/main" id="{3E6AD32C-A55E-E840-1F4C-ADEF33D9F1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960" y="1454980"/>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descr="Imagen que contiene cuarto, cuarto de hospital, hombre, sombrero&#10;&#10;Descripción generada automáticamente">
            <a:extLst>
              <a:ext uri="{FF2B5EF4-FFF2-40B4-BE49-F238E27FC236}">
                <a16:creationId xmlns:a16="http://schemas.microsoft.com/office/drawing/2014/main" id="{6A265D16-7E59-E4A9-87E4-990DBCBC3182}"/>
              </a:ext>
            </a:extLst>
          </p:cNvPr>
          <p:cNvPicPr>
            <a:picLocks noChangeAspect="1"/>
          </p:cNvPicPr>
          <p:nvPr/>
        </p:nvPicPr>
        <p:blipFill rotWithShape="1">
          <a:blip r:embed="rId3">
            <a:extLst>
              <a:ext uri="{28A0092B-C50C-407E-A947-70E740481C1C}">
                <a14:useLocalDpi xmlns:a14="http://schemas.microsoft.com/office/drawing/2010/main" val="0"/>
              </a:ext>
            </a:extLst>
          </a:blip>
          <a:srcRect l="14903" t="12529" r="23995" b="5041"/>
          <a:stretch/>
        </p:blipFill>
        <p:spPr>
          <a:xfrm rot="16200000">
            <a:off x="416167" y="3850510"/>
            <a:ext cx="1440000" cy="1440413"/>
          </a:xfrm>
          <a:prstGeom prst="rect">
            <a:avLst/>
          </a:prstGeom>
        </p:spPr>
      </p:pic>
      <p:sp>
        <p:nvSpPr>
          <p:cNvPr id="9" name="CuadroTexto 8">
            <a:extLst>
              <a:ext uri="{FF2B5EF4-FFF2-40B4-BE49-F238E27FC236}">
                <a16:creationId xmlns:a16="http://schemas.microsoft.com/office/drawing/2014/main" id="{D1F82643-1ED0-7A6C-27AB-522BDBC02542}"/>
              </a:ext>
            </a:extLst>
          </p:cNvPr>
          <p:cNvSpPr txBox="1"/>
          <p:nvPr/>
        </p:nvSpPr>
        <p:spPr>
          <a:xfrm>
            <a:off x="2012625" y="3668699"/>
            <a:ext cx="9959005" cy="1877437"/>
          </a:xfrm>
          <a:prstGeom prst="rect">
            <a:avLst/>
          </a:prstGeom>
          <a:noFill/>
        </p:spPr>
        <p:txBody>
          <a:bodyPr wrap="square" rtlCol="0">
            <a:spAutoFit/>
          </a:bodyPr>
          <a:lstStyle/>
          <a:p>
            <a:r>
              <a:rPr lang="en-GB" sz="1800" b="1" i="0" u="none" strike="noStrike" baseline="0" dirty="0">
                <a:solidFill>
                  <a:srgbClr val="000000"/>
                </a:solidFill>
                <a:latin typeface="Arial" panose="020B0604020202020204" pitchFamily="34" charset="0"/>
              </a:rPr>
              <a:t>Roberto Horcajada</a:t>
            </a:r>
            <a:endParaRPr lang="en-GB" dirty="0"/>
          </a:p>
          <a:p>
            <a:r>
              <a:rPr lang="es-ES" sz="1400" i="1" u="none" strike="noStrike" baseline="0" dirty="0">
                <a:solidFill>
                  <a:srgbClr val="000000"/>
                </a:solidFill>
              </a:rPr>
              <a:t>Project Manager</a:t>
            </a:r>
          </a:p>
          <a:p>
            <a:r>
              <a:rPr lang="es-ES" sz="1400" dirty="0"/>
              <a:t>Licenciado en Ciencias Químicas por Alcalá, Doctor en Química Orgánica por la Queen Mary, </a:t>
            </a:r>
            <a:r>
              <a:rPr lang="es-ES" sz="1400" dirty="0" err="1"/>
              <a:t>University</a:t>
            </a:r>
            <a:r>
              <a:rPr lang="es-ES" sz="1400" dirty="0"/>
              <a:t> </a:t>
            </a:r>
            <a:r>
              <a:rPr lang="es-ES" sz="1400" dirty="0" err="1"/>
              <a:t>of</a:t>
            </a:r>
            <a:r>
              <a:rPr lang="es-ES" sz="1400" dirty="0"/>
              <a:t> London y </a:t>
            </a:r>
            <a:r>
              <a:rPr lang="es-ES" sz="1400" dirty="0" err="1"/>
              <a:t>Postdoc</a:t>
            </a:r>
            <a:r>
              <a:rPr lang="es-ES" sz="1400" dirty="0"/>
              <a:t>  en la Universidad de Kioto (Japón). Desde el año 2006 trabaja en propuestas europeas, habiendo coordinador europeo  dos propuestas (SOLVSAFE 11774, GRAIL 613667) y WP leader en otras dos (</a:t>
            </a:r>
            <a:r>
              <a:rPr lang="es-ES" sz="1400" dirty="0" err="1"/>
              <a:t>Translink</a:t>
            </a:r>
            <a:r>
              <a:rPr lang="es-ES" sz="1400" dirty="0"/>
              <a:t> 603049 y </a:t>
            </a:r>
            <a:r>
              <a:rPr lang="es-ES" sz="1400" dirty="0" err="1"/>
              <a:t>Carbazymes</a:t>
            </a:r>
            <a:r>
              <a:rPr lang="es-ES" sz="1400" dirty="0"/>
              <a:t> 635595). Profesor externo por la UEM en gestión de proyectos de I+D. Evaluador externo independiente de agencias de financiación europeas.</a:t>
            </a:r>
          </a:p>
          <a:p>
            <a:r>
              <a:rPr lang="es-ES" sz="1400" b="1" dirty="0">
                <a:solidFill>
                  <a:srgbClr val="013E77"/>
                </a:solidFill>
                <a:ea typeface="Verdana" panose="020B0604030504040204" pitchFamily="34" charset="0"/>
              </a:rPr>
              <a:t>rhorcajada@euro-funding.com</a:t>
            </a:r>
            <a:endParaRPr lang="en-GB" sz="1400" dirty="0"/>
          </a:p>
        </p:txBody>
      </p:sp>
    </p:spTree>
    <p:extLst>
      <p:ext uri="{BB962C8B-B14F-4D97-AF65-F5344CB8AC3E}">
        <p14:creationId xmlns:p14="http://schemas.microsoft.com/office/powerpoint/2010/main" val="1391544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7992CC-C2A2-24D5-F525-57CC82B83C3C}"/>
              </a:ext>
            </a:extLst>
          </p:cNvPr>
          <p:cNvSpPr>
            <a:spLocks noGrp="1"/>
          </p:cNvSpPr>
          <p:nvPr>
            <p:ph type="title"/>
          </p:nvPr>
        </p:nvSpPr>
        <p:spPr>
          <a:xfrm>
            <a:off x="696675" y="412620"/>
            <a:ext cx="10800000" cy="422405"/>
          </a:xfrm>
        </p:spPr>
        <p:txBody>
          <a:bodyPr/>
          <a:lstStyle/>
          <a:p>
            <a:r>
              <a:rPr lang="es-ES" dirty="0">
                <a:latin typeface="Verdana"/>
                <a:ea typeface="Verdana"/>
              </a:rPr>
              <a:t>1. MSCA – Doctoral Networks (DN) Que espera la UE</a:t>
            </a:r>
          </a:p>
        </p:txBody>
      </p:sp>
      <p:sp>
        <p:nvSpPr>
          <p:cNvPr id="3" name="Marcador de contenido 2">
            <a:extLst>
              <a:ext uri="{FF2B5EF4-FFF2-40B4-BE49-F238E27FC236}">
                <a16:creationId xmlns:a16="http://schemas.microsoft.com/office/drawing/2014/main" id="{1E915591-3FFD-ABEA-87F4-C4F2606474E0}"/>
              </a:ext>
            </a:extLst>
          </p:cNvPr>
          <p:cNvSpPr>
            <a:spLocks noGrp="1"/>
          </p:cNvSpPr>
          <p:nvPr>
            <p:ph idx="1"/>
          </p:nvPr>
        </p:nvSpPr>
        <p:spPr>
          <a:xfrm>
            <a:off x="696675" y="1162968"/>
            <a:ext cx="10800000" cy="5370701"/>
          </a:xfrm>
        </p:spPr>
        <p:txBody>
          <a:bodyPr vert="horz" wrap="square" lIns="91440" tIns="45720" rIns="91440" bIns="45720" rtlCol="0" anchor="t">
            <a:spAutoFit/>
          </a:bodyPr>
          <a:lstStyle/>
          <a:p>
            <a:r>
              <a:rPr lang="es-ES" b="1" dirty="0">
                <a:ea typeface="+mn-lt"/>
                <a:cs typeface="+mn-lt"/>
              </a:rPr>
              <a:t>Para candidatos a doctorado</a:t>
            </a:r>
          </a:p>
          <a:p>
            <a:pPr marL="1793875" indent="-285750">
              <a:spcBef>
                <a:spcPts val="0"/>
              </a:spcBef>
              <a:buChar char="•"/>
            </a:pPr>
            <a:r>
              <a:rPr lang="es-ES" dirty="0">
                <a:ea typeface="+mn-lt"/>
                <a:cs typeface="+mn-lt"/>
              </a:rPr>
              <a:t>Nuevas investigaciones y capacidades y competencias transferibles, que conduzcan a una mejora de la empleabilidad y de las perspectivas profesionales dentro y fuera del mundo académico;</a:t>
            </a:r>
          </a:p>
          <a:p>
            <a:pPr marL="1793875" indent="-285750">
              <a:spcBef>
                <a:spcPts val="0"/>
              </a:spcBef>
              <a:buChar char="•"/>
            </a:pPr>
            <a:r>
              <a:rPr lang="es-ES" dirty="0">
                <a:ea typeface="+mn-lt"/>
                <a:cs typeface="+mn-lt"/>
              </a:rPr>
              <a:t>Nuevos conocimientos que permitan la conversión de ideas en productos y servicios, cuando sea relevante;</a:t>
            </a:r>
          </a:p>
          <a:p>
            <a:pPr marL="1793875" indent="-285750">
              <a:spcBef>
                <a:spcPts val="0"/>
              </a:spcBef>
              <a:buChar char="•"/>
            </a:pPr>
            <a:r>
              <a:rPr lang="es-ES" dirty="0">
                <a:ea typeface="+mn-lt"/>
                <a:cs typeface="+mn-lt"/>
              </a:rPr>
              <a:t>Mejora de las capacidades de creación de redes y comunicación científica, así como con el público en general, que aumentarán y ampliarán el impacto de la investigación y la innovación.</a:t>
            </a:r>
          </a:p>
          <a:p>
            <a:r>
              <a:rPr lang="es-ES" b="1" dirty="0">
                <a:cs typeface="Arial"/>
              </a:rPr>
              <a:t>Para las instituciones</a:t>
            </a:r>
          </a:p>
          <a:p>
            <a:pPr marL="1793875" indent="-285750">
              <a:spcBef>
                <a:spcPts val="0"/>
              </a:spcBef>
              <a:buChar char="•"/>
            </a:pPr>
            <a:r>
              <a:rPr lang="es-ES" dirty="0">
                <a:cs typeface="Arial"/>
              </a:rPr>
              <a:t>Mejora de la calidad, pertinencia y sostenibilidad de los programas de formación doctoral y de los mecanismos de supervisión; </a:t>
            </a:r>
          </a:p>
          <a:p>
            <a:pPr marL="1793875" indent="-285750">
              <a:spcBef>
                <a:spcPts val="0"/>
              </a:spcBef>
              <a:buChar char="•"/>
            </a:pPr>
            <a:r>
              <a:rPr lang="es-ES" dirty="0">
                <a:cs typeface="Arial"/>
              </a:rPr>
              <a:t>Mayor cooperación y transferencia de conocimientos entre sectores y disciplinas;</a:t>
            </a:r>
          </a:p>
          <a:p>
            <a:pPr marL="1793875" indent="-285750">
              <a:spcBef>
                <a:spcPts val="0"/>
              </a:spcBef>
              <a:buChar char="•"/>
            </a:pPr>
            <a:r>
              <a:rPr lang="es-ES" dirty="0">
                <a:cs typeface="Arial"/>
              </a:rPr>
              <a:t>Mayor integración de las actividades de formación e investigación entre las organizaciones participantes;</a:t>
            </a:r>
          </a:p>
          <a:p>
            <a:pPr marL="1793875" indent="-285750">
              <a:spcBef>
                <a:spcPts val="0"/>
              </a:spcBef>
              <a:buChar char="•"/>
            </a:pPr>
            <a:r>
              <a:rPr lang="es-ES" dirty="0">
                <a:cs typeface="Arial"/>
              </a:rPr>
              <a:t>Mayor capacidad de investigación e innovación;</a:t>
            </a:r>
          </a:p>
          <a:p>
            <a:pPr marL="1793875" indent="-285750">
              <a:spcBef>
                <a:spcPts val="0"/>
              </a:spcBef>
              <a:buChar char="•"/>
            </a:pPr>
            <a:r>
              <a:rPr lang="es-ES" dirty="0">
                <a:cs typeface="Arial"/>
              </a:rPr>
              <a:t>Mayor internacionalización;</a:t>
            </a:r>
          </a:p>
          <a:p>
            <a:pPr marL="1793875" indent="-285750">
              <a:spcBef>
                <a:spcPts val="0"/>
              </a:spcBef>
              <a:buChar char="•"/>
            </a:pPr>
            <a:r>
              <a:rPr lang="es-ES" dirty="0">
                <a:cs typeface="Arial"/>
              </a:rPr>
              <a:t>Retroalimentación periódica de los resultados de la investigación sobre enseñanza y educación en las organizaciones participantes.</a:t>
            </a:r>
          </a:p>
        </p:txBody>
      </p:sp>
      <p:sp>
        <p:nvSpPr>
          <p:cNvPr id="4" name="Marcador de número de diapositiva 3">
            <a:extLst>
              <a:ext uri="{FF2B5EF4-FFF2-40B4-BE49-F238E27FC236}">
                <a16:creationId xmlns:a16="http://schemas.microsoft.com/office/drawing/2014/main" id="{EA05507A-7B9D-7CA5-081C-3C129E049B12}"/>
              </a:ext>
            </a:extLst>
          </p:cNvPr>
          <p:cNvSpPr>
            <a:spLocks noGrp="1"/>
          </p:cNvSpPr>
          <p:nvPr>
            <p:ph type="sldNum" sz="quarter" idx="4"/>
          </p:nvPr>
        </p:nvSpPr>
        <p:spPr/>
        <p:txBody>
          <a:bodyPr/>
          <a:lstStyle/>
          <a:p>
            <a:fld id="{F6F97755-CF1C-49EE-9832-9FD78690BC2A}" type="slidenum">
              <a:rPr lang="es-ES" smtClean="0"/>
              <a:pPr/>
              <a:t>6</a:t>
            </a:fld>
            <a:endParaRPr lang="es-ES" dirty="0"/>
          </a:p>
        </p:txBody>
      </p:sp>
      <p:pic>
        <p:nvPicPr>
          <p:cNvPr id="6" name="Imagen 5" descr="Universidad de Alcalá | Alcalá de Henares">
            <a:extLst>
              <a:ext uri="{FF2B5EF4-FFF2-40B4-BE49-F238E27FC236}">
                <a16:creationId xmlns:a16="http://schemas.microsoft.com/office/drawing/2014/main" id="{A2EC2008-50FD-9511-BBF2-F8A622C1F99E}"/>
              </a:ext>
            </a:extLst>
          </p:cNvPr>
          <p:cNvPicPr>
            <a:picLocks noChangeAspect="1"/>
          </p:cNvPicPr>
          <p:nvPr/>
        </p:nvPicPr>
        <p:blipFill>
          <a:blip r:embed="rId2"/>
          <a:stretch>
            <a:fillRect/>
          </a:stretch>
        </p:blipFill>
        <p:spPr>
          <a:xfrm>
            <a:off x="397663" y="4396309"/>
            <a:ext cx="1645998" cy="1427442"/>
          </a:xfrm>
          <a:prstGeom prst="rect">
            <a:avLst/>
          </a:prstGeom>
        </p:spPr>
      </p:pic>
      <p:pic>
        <p:nvPicPr>
          <p:cNvPr id="9" name="Imagen 8">
            <a:extLst>
              <a:ext uri="{FF2B5EF4-FFF2-40B4-BE49-F238E27FC236}">
                <a16:creationId xmlns:a16="http://schemas.microsoft.com/office/drawing/2014/main" id="{AABA640E-1C16-8FFC-9EEF-34C2AFFE2915}"/>
              </a:ext>
            </a:extLst>
          </p:cNvPr>
          <p:cNvPicPr>
            <a:picLocks noChangeAspect="1"/>
          </p:cNvPicPr>
          <p:nvPr/>
        </p:nvPicPr>
        <p:blipFill rotWithShape="1">
          <a:blip r:embed="rId3"/>
          <a:srcRect l="12213" r="25042"/>
          <a:stretch/>
        </p:blipFill>
        <p:spPr>
          <a:xfrm>
            <a:off x="695325" y="1783891"/>
            <a:ext cx="1348336" cy="1207884"/>
          </a:xfrm>
          <a:prstGeom prst="rect">
            <a:avLst/>
          </a:prstGeom>
        </p:spPr>
      </p:pic>
      <p:pic>
        <p:nvPicPr>
          <p:cNvPr id="10" name="Picture 2" descr="MarieSkłodowskaCurie (@MSCActions) / Twitter">
            <a:extLst>
              <a:ext uri="{FF2B5EF4-FFF2-40B4-BE49-F238E27FC236}">
                <a16:creationId xmlns:a16="http://schemas.microsoft.com/office/drawing/2014/main" id="{30F07F92-A0E3-C2F0-50D7-D9F032BFB9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38124" y="0"/>
            <a:ext cx="1001486" cy="1001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0810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F42F34-113B-D13B-3468-58B2A4907AD5}"/>
              </a:ext>
            </a:extLst>
          </p:cNvPr>
          <p:cNvSpPr>
            <a:spLocks noGrp="1"/>
          </p:cNvSpPr>
          <p:nvPr>
            <p:ph type="title"/>
          </p:nvPr>
        </p:nvSpPr>
        <p:spPr/>
        <p:txBody>
          <a:bodyPr/>
          <a:lstStyle/>
          <a:p>
            <a:r>
              <a:rPr lang="es-ES" dirty="0">
                <a:latin typeface="Verdana"/>
                <a:ea typeface="Verdana"/>
              </a:rPr>
              <a:t>1. MSCA – Doctoral Networks (DN) Quien puede participar</a:t>
            </a:r>
            <a:endParaRPr lang="en-GB" dirty="0"/>
          </a:p>
        </p:txBody>
      </p:sp>
      <p:sp>
        <p:nvSpPr>
          <p:cNvPr id="3" name="Marcador de contenido 2">
            <a:extLst>
              <a:ext uri="{FF2B5EF4-FFF2-40B4-BE49-F238E27FC236}">
                <a16:creationId xmlns:a16="http://schemas.microsoft.com/office/drawing/2014/main" id="{84A30031-766A-8566-B2B5-D41C0BBEB149}"/>
              </a:ext>
            </a:extLst>
          </p:cNvPr>
          <p:cNvSpPr>
            <a:spLocks noGrp="1"/>
          </p:cNvSpPr>
          <p:nvPr>
            <p:ph idx="1"/>
          </p:nvPr>
        </p:nvSpPr>
        <p:spPr>
          <a:xfrm>
            <a:off x="696675" y="1162968"/>
            <a:ext cx="10800000" cy="4641271"/>
          </a:xfrm>
        </p:spPr>
        <p:txBody>
          <a:bodyPr/>
          <a:lstStyle/>
          <a:p>
            <a:pPr marL="285750" indent="-285750">
              <a:buFont typeface="Arial" panose="020B0604020202020204" pitchFamily="34" charset="0"/>
              <a:buChar char="•"/>
            </a:pPr>
            <a:r>
              <a:rPr lang="es-ES" b="1" dirty="0"/>
              <a:t>Beneficiarios: </a:t>
            </a:r>
          </a:p>
          <a:p>
            <a:pPr marL="465750" lvl="1" indent="-285750">
              <a:buFont typeface="Arial" panose="020B0604020202020204" pitchFamily="34" charset="0"/>
              <a:buChar char="•"/>
            </a:pPr>
            <a:r>
              <a:rPr lang="es-ES" dirty="0"/>
              <a:t>Cualquier entidad </a:t>
            </a:r>
            <a:r>
              <a:rPr lang="es-ES" dirty="0" err="1"/>
              <a:t>profit</a:t>
            </a:r>
            <a:r>
              <a:rPr lang="es-ES" dirty="0"/>
              <a:t> o non </a:t>
            </a:r>
            <a:r>
              <a:rPr lang="es-ES" dirty="0" err="1"/>
              <a:t>profit</a:t>
            </a:r>
            <a:r>
              <a:rPr lang="es-ES" dirty="0"/>
              <a:t> de </a:t>
            </a:r>
            <a:r>
              <a:rPr lang="es-ES" dirty="0" err="1"/>
              <a:t>paises</a:t>
            </a:r>
            <a:r>
              <a:rPr lang="es-ES" dirty="0"/>
              <a:t> de la UE, </a:t>
            </a:r>
            <a:r>
              <a:rPr lang="es-ES" dirty="0" err="1"/>
              <a:t>paises</a:t>
            </a:r>
            <a:r>
              <a:rPr lang="es-ES" dirty="0"/>
              <a:t> asociados y </a:t>
            </a:r>
            <a:r>
              <a:rPr lang="es-ES" dirty="0" err="1"/>
              <a:t>paises</a:t>
            </a:r>
            <a:r>
              <a:rPr lang="es-ES" dirty="0"/>
              <a:t> listados en el </a:t>
            </a:r>
            <a:r>
              <a:rPr lang="es-ES" sz="18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HE </a:t>
            </a:r>
            <a:r>
              <a:rPr lang="es-ES" sz="1800" u="sng"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Programme</a:t>
            </a:r>
            <a:r>
              <a:rPr lang="es-ES" sz="18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 guide</a:t>
            </a:r>
            <a:r>
              <a:rPr lang="es-ES" sz="18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465750" lvl="1" indent="-285750">
              <a:buFont typeface="Arial" panose="020B0604020202020204" pitchFamily="34" charset="0"/>
              <a:buChar char="•"/>
            </a:pPr>
            <a:r>
              <a:rPr lang="es-ES" dirty="0"/>
              <a:t>Financiación: si a partir de la UE</a:t>
            </a:r>
          </a:p>
          <a:p>
            <a:pPr marL="465750" lvl="1" indent="-285750">
              <a:buFont typeface="Arial" panose="020B0604020202020204" pitchFamily="34" charset="0"/>
              <a:buChar char="•"/>
            </a:pPr>
            <a:r>
              <a:rPr lang="es-ES" dirty="0"/>
              <a:t>Tareas: Supervisión de los doctorandos, coordinación dentro del proyecto (WP leader, IPR, </a:t>
            </a:r>
            <a:r>
              <a:rPr lang="es-ES" dirty="0" err="1"/>
              <a:t>etc</a:t>
            </a:r>
            <a:r>
              <a:rPr lang="es-ES" dirty="0"/>
              <a:t>), Emitir títulos de doctorado, </a:t>
            </a:r>
            <a:r>
              <a:rPr lang="es-ES" dirty="0" err="1"/>
              <a:t>secondment</a:t>
            </a:r>
            <a:r>
              <a:rPr lang="es-ES" dirty="0"/>
              <a:t>, </a:t>
            </a:r>
            <a:r>
              <a:rPr lang="es-ES" dirty="0" err="1"/>
              <a:t>etc</a:t>
            </a:r>
            <a:endParaRPr lang="es-ES" dirty="0"/>
          </a:p>
          <a:p>
            <a:pPr marL="285750" indent="-285750">
              <a:buFont typeface="Arial" panose="020B0604020202020204" pitchFamily="34" charset="0"/>
              <a:buChar char="•"/>
            </a:pPr>
            <a:r>
              <a:rPr lang="es-ES" b="1" dirty="0"/>
              <a:t>Entidades que pertenecen a países no contemplados anteriormente</a:t>
            </a:r>
          </a:p>
          <a:p>
            <a:pPr marL="465750" lvl="1" indent="-285750">
              <a:buFont typeface="Arial" panose="020B0604020202020204" pitchFamily="34" charset="0"/>
              <a:buChar char="•"/>
            </a:pPr>
            <a:r>
              <a:rPr lang="es-ES" dirty="0"/>
              <a:t>No pueden financiarse a través de la UE y tienen que especificar su forma de financiación</a:t>
            </a:r>
          </a:p>
          <a:p>
            <a:pPr marL="465750" lvl="1" indent="-285750">
              <a:buFont typeface="Arial" panose="020B0604020202020204" pitchFamily="34" charset="0"/>
              <a:buChar char="•"/>
            </a:pPr>
            <a:r>
              <a:rPr lang="es-ES" dirty="0"/>
              <a:t>Tareas: </a:t>
            </a:r>
            <a:r>
              <a:rPr lang="es-ES" dirty="0" err="1"/>
              <a:t>Co-supervisión</a:t>
            </a:r>
            <a:r>
              <a:rPr lang="es-ES" dirty="0"/>
              <a:t> de los doctorandos, Emitir títulos de doctorado, </a:t>
            </a:r>
            <a:r>
              <a:rPr lang="es-ES" dirty="0" err="1"/>
              <a:t>secondment</a:t>
            </a:r>
            <a:endParaRPr lang="es-ES" dirty="0"/>
          </a:p>
          <a:p>
            <a:pPr marL="285750" indent="-285750">
              <a:buFont typeface="Arial" panose="020B0604020202020204" pitchFamily="34" charset="0"/>
              <a:buChar char="•"/>
            </a:pPr>
            <a:r>
              <a:rPr lang="es-ES" b="1" dirty="0"/>
              <a:t>Socios asociados (</a:t>
            </a:r>
            <a:r>
              <a:rPr lang="es-ES" b="1" dirty="0" err="1"/>
              <a:t>Associated</a:t>
            </a:r>
            <a:r>
              <a:rPr lang="es-ES" b="1" dirty="0"/>
              <a:t> </a:t>
            </a:r>
            <a:r>
              <a:rPr lang="es-ES" b="1" dirty="0" err="1"/>
              <a:t>partners</a:t>
            </a:r>
            <a:r>
              <a:rPr lang="es-ES" b="1" dirty="0"/>
              <a:t>) </a:t>
            </a:r>
          </a:p>
          <a:p>
            <a:pPr marL="465750" lvl="1" indent="-285750">
              <a:buFont typeface="Arial" panose="020B0604020202020204" pitchFamily="34" charset="0"/>
              <a:buChar char="•"/>
            </a:pPr>
            <a:r>
              <a:rPr lang="es-ES" dirty="0"/>
              <a:t>Cualquier entidad (pública o privada)</a:t>
            </a:r>
          </a:p>
          <a:p>
            <a:pPr marL="465750" lvl="1" indent="-285750">
              <a:buFont typeface="Arial" panose="020B0604020202020204" pitchFamily="34" charset="0"/>
              <a:buChar char="•"/>
            </a:pPr>
            <a:r>
              <a:rPr lang="es-ES" dirty="0"/>
              <a:t>En principio no reciben fondos (tiene interés científico o comercial sobre el proyecto)</a:t>
            </a:r>
          </a:p>
          <a:p>
            <a:pPr marL="465750" lvl="1" indent="-285750">
              <a:buFont typeface="Arial" panose="020B0604020202020204" pitchFamily="34" charset="0"/>
              <a:buChar char="•"/>
            </a:pPr>
            <a:r>
              <a:rPr lang="es-ES" dirty="0"/>
              <a:t>Tareas: </a:t>
            </a:r>
            <a:r>
              <a:rPr lang="es-ES" dirty="0" err="1"/>
              <a:t>Secondment</a:t>
            </a:r>
            <a:r>
              <a:rPr lang="es-ES" dirty="0"/>
              <a:t>, </a:t>
            </a:r>
            <a:r>
              <a:rPr lang="es-ES" dirty="0" err="1"/>
              <a:t>co-supervisión</a:t>
            </a:r>
            <a:r>
              <a:rPr lang="es-ES" dirty="0"/>
              <a:t> de los doctorandos, Emitir títulos de doctorado, …</a:t>
            </a:r>
          </a:p>
        </p:txBody>
      </p:sp>
      <p:sp>
        <p:nvSpPr>
          <p:cNvPr id="4" name="Marcador de número de diapositiva 3">
            <a:extLst>
              <a:ext uri="{FF2B5EF4-FFF2-40B4-BE49-F238E27FC236}">
                <a16:creationId xmlns:a16="http://schemas.microsoft.com/office/drawing/2014/main" id="{6885921A-CAE5-CA78-0C34-EB2527E5D942}"/>
              </a:ext>
            </a:extLst>
          </p:cNvPr>
          <p:cNvSpPr>
            <a:spLocks noGrp="1"/>
          </p:cNvSpPr>
          <p:nvPr>
            <p:ph type="sldNum" sz="quarter" idx="4"/>
          </p:nvPr>
        </p:nvSpPr>
        <p:spPr/>
        <p:txBody>
          <a:bodyPr/>
          <a:lstStyle/>
          <a:p>
            <a:fld id="{F6F97755-CF1C-49EE-9832-9FD78690BC2A}" type="slidenum">
              <a:rPr lang="es-ES" smtClean="0"/>
              <a:pPr/>
              <a:t>7</a:t>
            </a:fld>
            <a:endParaRPr lang="es-ES" dirty="0"/>
          </a:p>
        </p:txBody>
      </p:sp>
    </p:spTree>
    <p:extLst>
      <p:ext uri="{BB962C8B-B14F-4D97-AF65-F5344CB8AC3E}">
        <p14:creationId xmlns:p14="http://schemas.microsoft.com/office/powerpoint/2010/main" val="3982091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C374724F-A404-0748-CA52-5AD4F69B95BA}"/>
              </a:ext>
            </a:extLst>
          </p:cNvPr>
          <p:cNvSpPr>
            <a:spLocks noGrp="1"/>
          </p:cNvSpPr>
          <p:nvPr>
            <p:ph type="title"/>
          </p:nvPr>
        </p:nvSpPr>
        <p:spPr/>
        <p:txBody>
          <a:bodyPr/>
          <a:lstStyle/>
          <a:p>
            <a:r>
              <a:rPr lang="es-ES" dirty="0">
                <a:latin typeface="Verdana"/>
                <a:ea typeface="Verdana"/>
              </a:rPr>
              <a:t>1. MSCA – Doctoral Networks (DN) </a:t>
            </a:r>
            <a:r>
              <a:rPr lang="es-ES" dirty="0" err="1">
                <a:latin typeface="Verdana"/>
                <a:ea typeface="Verdana"/>
              </a:rPr>
              <a:t>Evaluation</a:t>
            </a:r>
            <a:r>
              <a:rPr lang="es-ES" dirty="0">
                <a:latin typeface="Verdana"/>
                <a:ea typeface="Verdana"/>
              </a:rPr>
              <a:t> </a:t>
            </a:r>
            <a:r>
              <a:rPr lang="es-ES" dirty="0" err="1">
                <a:latin typeface="Verdana"/>
                <a:ea typeface="Verdana"/>
              </a:rPr>
              <a:t>process</a:t>
            </a:r>
            <a:endParaRPr lang="en-GB" dirty="0"/>
          </a:p>
        </p:txBody>
      </p:sp>
      <p:sp>
        <p:nvSpPr>
          <p:cNvPr id="3" name="Marcador de número de diapositiva 2">
            <a:extLst>
              <a:ext uri="{FF2B5EF4-FFF2-40B4-BE49-F238E27FC236}">
                <a16:creationId xmlns:a16="http://schemas.microsoft.com/office/drawing/2014/main" id="{9664ACFD-6F25-75D6-C268-C76082033776}"/>
              </a:ext>
            </a:extLst>
          </p:cNvPr>
          <p:cNvSpPr>
            <a:spLocks noGrp="1"/>
          </p:cNvSpPr>
          <p:nvPr>
            <p:ph type="sldNum" sz="quarter" idx="4"/>
          </p:nvPr>
        </p:nvSpPr>
        <p:spPr/>
        <p:txBody>
          <a:bodyPr/>
          <a:lstStyle/>
          <a:p>
            <a:fld id="{F6F97755-CF1C-49EE-9832-9FD78690BC2A}" type="slidenum">
              <a:rPr lang="es-ES" smtClean="0"/>
              <a:pPr/>
              <a:t>8</a:t>
            </a:fld>
            <a:endParaRPr lang="es-ES" dirty="0"/>
          </a:p>
        </p:txBody>
      </p:sp>
      <p:pic>
        <p:nvPicPr>
          <p:cNvPr id="9" name="Marcador de contenido 8">
            <a:extLst>
              <a:ext uri="{FF2B5EF4-FFF2-40B4-BE49-F238E27FC236}">
                <a16:creationId xmlns:a16="http://schemas.microsoft.com/office/drawing/2014/main" id="{9B696D21-79B6-893B-3CE6-5DB7F3B9BED3}"/>
              </a:ext>
            </a:extLst>
          </p:cNvPr>
          <p:cNvPicPr>
            <a:picLocks noGrp="1" noChangeAspect="1"/>
          </p:cNvPicPr>
          <p:nvPr>
            <p:ph idx="1"/>
          </p:nvPr>
        </p:nvPicPr>
        <p:blipFill>
          <a:blip r:embed="rId2"/>
          <a:stretch>
            <a:fillRect/>
          </a:stretch>
        </p:blipFill>
        <p:spPr>
          <a:xfrm>
            <a:off x="696675" y="1443082"/>
            <a:ext cx="6698810" cy="2920682"/>
          </a:xfrm>
        </p:spPr>
      </p:pic>
      <p:sp>
        <p:nvSpPr>
          <p:cNvPr id="11" name="Marcador de contenido 10">
            <a:extLst>
              <a:ext uri="{FF2B5EF4-FFF2-40B4-BE49-F238E27FC236}">
                <a16:creationId xmlns:a16="http://schemas.microsoft.com/office/drawing/2014/main" id="{49E87B73-F343-F53A-4DF1-73AFEDD23D5E}"/>
              </a:ext>
            </a:extLst>
          </p:cNvPr>
          <p:cNvSpPr>
            <a:spLocks noGrp="1"/>
          </p:cNvSpPr>
          <p:nvPr>
            <p:ph idx="10"/>
          </p:nvPr>
        </p:nvSpPr>
        <p:spPr>
          <a:xfrm>
            <a:off x="7856221" y="1795428"/>
            <a:ext cx="3968114" cy="2215991"/>
          </a:xfrm>
        </p:spPr>
        <p:txBody>
          <a:bodyPr/>
          <a:lstStyle/>
          <a:p>
            <a:pPr algn="ctr"/>
            <a:r>
              <a:rPr lang="es-ES" b="1" dirty="0"/>
              <a:t>Norma de movilidad</a:t>
            </a:r>
          </a:p>
          <a:p>
            <a:r>
              <a:rPr lang="es-ES" dirty="0"/>
              <a:t>El investigador no deberá haber residido ni realizado su actividad principal (trabajo, estudios, etc.) en el país de la organización de acogida durante más de doce meses en los tres años inmediatamente anteriores al cierre de la convocatoria.</a:t>
            </a:r>
            <a:endParaRPr lang="en-GB" dirty="0"/>
          </a:p>
        </p:txBody>
      </p:sp>
      <p:pic>
        <p:nvPicPr>
          <p:cNvPr id="10" name="Picture 2" descr="MarieSkłodowskaCurie (@MSCActions) / Twitter">
            <a:extLst>
              <a:ext uri="{FF2B5EF4-FFF2-40B4-BE49-F238E27FC236}">
                <a16:creationId xmlns:a16="http://schemas.microsoft.com/office/drawing/2014/main" id="{EB925987-8A67-5F69-4724-B4DAE2CCC8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8124" y="0"/>
            <a:ext cx="1001486" cy="1001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8306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96C09B-991D-462D-AF09-73F86D21B0AD}"/>
              </a:ext>
            </a:extLst>
          </p:cNvPr>
          <p:cNvSpPr>
            <a:spLocks noGrp="1"/>
          </p:cNvSpPr>
          <p:nvPr>
            <p:ph type="title"/>
          </p:nvPr>
        </p:nvSpPr>
        <p:spPr>
          <a:xfrm>
            <a:off x="696675" y="412620"/>
            <a:ext cx="10800000" cy="422405"/>
          </a:xfrm>
        </p:spPr>
        <p:txBody>
          <a:bodyPr/>
          <a:lstStyle/>
          <a:p>
            <a:r>
              <a:rPr lang="es-ES" sz="2000" dirty="0"/>
              <a:t>1. MSCA – Doctoral Networks (DN) </a:t>
            </a:r>
            <a:r>
              <a:rPr lang="es-ES" sz="2000" dirty="0" err="1"/>
              <a:t>Award</a:t>
            </a:r>
            <a:r>
              <a:rPr lang="es-ES" sz="2000" dirty="0"/>
              <a:t> </a:t>
            </a:r>
            <a:r>
              <a:rPr lang="es-ES" sz="2000" dirty="0" err="1"/>
              <a:t>Criteria</a:t>
            </a:r>
            <a:endParaRPr lang="es-ES" dirty="0"/>
          </a:p>
        </p:txBody>
      </p:sp>
      <p:sp>
        <p:nvSpPr>
          <p:cNvPr id="10" name="Marcador de número de diapositiva 2">
            <a:extLst>
              <a:ext uri="{FF2B5EF4-FFF2-40B4-BE49-F238E27FC236}">
                <a16:creationId xmlns:a16="http://schemas.microsoft.com/office/drawing/2014/main" id="{E5079263-1C30-47C1-A74F-3978C3B70B4B}"/>
              </a:ext>
            </a:extLst>
          </p:cNvPr>
          <p:cNvSpPr>
            <a:spLocks noGrp="1"/>
          </p:cNvSpPr>
          <p:nvPr>
            <p:ph type="sldNum" sz="quarter" idx="4"/>
          </p:nvPr>
        </p:nvSpPr>
        <p:spPr>
          <a:xfrm>
            <a:off x="774696" y="6231633"/>
            <a:ext cx="403229" cy="365125"/>
          </a:xfrm>
        </p:spPr>
        <p:txBody>
          <a:bodyPr/>
          <a:lstStyle/>
          <a:p>
            <a:fld id="{F6F97755-CF1C-49EE-9832-9FD78690BC2A}" type="slidenum">
              <a:rPr lang="es-ES" smtClean="0"/>
              <a:pPr/>
              <a:t>9</a:t>
            </a:fld>
            <a:endParaRPr lang="es-ES" dirty="0"/>
          </a:p>
        </p:txBody>
      </p:sp>
      <p:pic>
        <p:nvPicPr>
          <p:cNvPr id="5" name="Imagen 4">
            <a:extLst>
              <a:ext uri="{FF2B5EF4-FFF2-40B4-BE49-F238E27FC236}">
                <a16:creationId xmlns:a16="http://schemas.microsoft.com/office/drawing/2014/main" id="{E058EC48-5E3C-86C5-8E46-451F6A8E0FF4}"/>
              </a:ext>
            </a:extLst>
          </p:cNvPr>
          <p:cNvPicPr>
            <a:picLocks noChangeAspect="1"/>
          </p:cNvPicPr>
          <p:nvPr/>
        </p:nvPicPr>
        <p:blipFill>
          <a:blip r:embed="rId2"/>
          <a:stretch>
            <a:fillRect/>
          </a:stretch>
        </p:blipFill>
        <p:spPr>
          <a:xfrm>
            <a:off x="1637678" y="1023141"/>
            <a:ext cx="8916644" cy="5020376"/>
          </a:xfrm>
          <a:prstGeom prst="rect">
            <a:avLst/>
          </a:prstGeom>
        </p:spPr>
      </p:pic>
      <p:pic>
        <p:nvPicPr>
          <p:cNvPr id="7" name="Picture 2" descr="MarieSkłodowskaCurie (@MSCActions) / Twitter">
            <a:extLst>
              <a:ext uri="{FF2B5EF4-FFF2-40B4-BE49-F238E27FC236}">
                <a16:creationId xmlns:a16="http://schemas.microsoft.com/office/drawing/2014/main" id="{7921005E-0777-67DB-BE87-53E7975DD1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8124" y="0"/>
            <a:ext cx="1001486" cy="1001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0141919"/>
      </p:ext>
    </p:extLst>
  </p:cSld>
  <p:clrMapOvr>
    <a:masterClrMapping/>
  </p:clrMapOvr>
</p:sld>
</file>

<file path=ppt/theme/theme1.xml><?xml version="1.0" encoding="utf-8"?>
<a:theme xmlns:a="http://schemas.openxmlformats.org/drawingml/2006/main" name="Tema de Office">
  <a:themeElements>
    <a:clrScheme name="Personalizado 1">
      <a:dk1>
        <a:sysClr val="windowText" lastClr="000000"/>
      </a:dk1>
      <a:lt1>
        <a:sysClr val="window" lastClr="FFFFFF"/>
      </a:lt1>
      <a:dk2>
        <a:srgbClr val="7D7D7D"/>
      </a:dk2>
      <a:lt2>
        <a:srgbClr val="E7E6E6"/>
      </a:lt2>
      <a:accent1>
        <a:srgbClr val="02CC9C"/>
      </a:accent1>
      <a:accent2>
        <a:srgbClr val="3947D1"/>
      </a:accent2>
      <a:accent3>
        <a:srgbClr val="08909E"/>
      </a:accent3>
      <a:accent4>
        <a:srgbClr val="013E77"/>
      </a:accent4>
      <a:accent5>
        <a:srgbClr val="5E87C7"/>
      </a:accent5>
      <a:accent6>
        <a:srgbClr val="A8BEE1"/>
      </a:accent6>
      <a:hlink>
        <a:srgbClr val="0563C1"/>
      </a:hlink>
      <a:folHlink>
        <a:srgbClr val="013E77"/>
      </a:folHlink>
    </a:clrScheme>
    <a:fontScheme name="Eurofunding">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ción2" id="{09DEF801-A96E-46FB-A8A3-9E49AFBD26B3}" vid="{17283827-1B17-4606-8C9A-96C78A771E56}"/>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8DB3685063D5A348BB2ABE7140F0C34B" ma:contentTypeVersion="11" ma:contentTypeDescription="Crear nuevo documento." ma:contentTypeScope="" ma:versionID="5b0bd06c4b32d4af9b04766da7d83846">
  <xsd:schema xmlns:xsd="http://www.w3.org/2001/XMLSchema" xmlns:xs="http://www.w3.org/2001/XMLSchema" xmlns:p="http://schemas.microsoft.com/office/2006/metadata/properties" xmlns:ns2="5c60003e-bccd-4561-ab3c-dfe2634e99f5" xmlns:ns3="5e323fd7-57f8-40ab-b5bf-e00433392399" targetNamespace="http://schemas.microsoft.com/office/2006/metadata/properties" ma:root="true" ma:fieldsID="3ab7691eda0b4b15cfa9502c709d22a4" ns2:_="" ns3:_="">
    <xsd:import namespace="5c60003e-bccd-4561-ab3c-dfe2634e99f5"/>
    <xsd:import namespace="5e323fd7-57f8-40ab-b5bf-e0043339239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60003e-bccd-4561-ab3c-dfe2634e99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323fd7-57f8-40ab-b5bf-e00433392399" elementFormDefault="qualified">
    <xsd:import namespace="http://schemas.microsoft.com/office/2006/documentManagement/types"/>
    <xsd:import namespace="http://schemas.microsoft.com/office/infopath/2007/PartnerControls"/>
    <xsd:element name="SharedWithUsers" ma:index="17"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1C0110C-093E-4276-85A3-30FD15796E67}">
  <ds:schemaRefs>
    <ds:schemaRef ds:uri="http://schemas.microsoft.com/office/2006/documentManagement/types"/>
    <ds:schemaRef ds:uri="http://purl.org/dc/elements/1.1/"/>
    <ds:schemaRef ds:uri="5c60003e-bccd-4561-ab3c-dfe2634e99f5"/>
    <ds:schemaRef ds:uri="http://purl.org/dc/dcmitype/"/>
    <ds:schemaRef ds:uri="http://purl.org/dc/terms/"/>
    <ds:schemaRef ds:uri="http://schemas.microsoft.com/office/infopath/2007/PartnerControls"/>
    <ds:schemaRef ds:uri="http://schemas.microsoft.com/office/2006/metadata/properties"/>
    <ds:schemaRef ds:uri="http://schemas.openxmlformats.org/package/2006/metadata/core-properties"/>
    <ds:schemaRef ds:uri="5e323fd7-57f8-40ab-b5bf-e00433392399"/>
    <ds:schemaRef ds:uri="http://www.w3.org/XML/1998/namespace"/>
  </ds:schemaRefs>
</ds:datastoreItem>
</file>

<file path=customXml/itemProps2.xml><?xml version="1.0" encoding="utf-8"?>
<ds:datastoreItem xmlns:ds="http://schemas.openxmlformats.org/officeDocument/2006/customXml" ds:itemID="{DFC39A5B-07D8-4751-BB5F-B82B8D148F02}">
  <ds:schemaRefs>
    <ds:schemaRef ds:uri="5c60003e-bccd-4561-ab3c-dfe2634e99f5"/>
    <ds:schemaRef ds:uri="5e323fd7-57f8-40ab-b5bf-e0043339239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ABA82D2-3A43-4CF0-9651-BD81A6C3752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Guía de usuario</Template>
  <TotalTime>369</TotalTime>
  <Words>5035</Words>
  <Application>Microsoft Office PowerPoint</Application>
  <PresentationFormat>Panorámica</PresentationFormat>
  <Paragraphs>535</Paragraphs>
  <Slides>54</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54</vt:i4>
      </vt:variant>
    </vt:vector>
  </HeadingPairs>
  <TitlesOfParts>
    <vt:vector size="62" baseType="lpstr">
      <vt:lpstr>Arial</vt:lpstr>
      <vt:lpstr>Calibri</vt:lpstr>
      <vt:lpstr>Open Sans</vt:lpstr>
      <vt:lpstr>Symbol</vt:lpstr>
      <vt:lpstr>Times New Roman</vt:lpstr>
      <vt:lpstr>Verdana</vt:lpstr>
      <vt:lpstr>Wingdings</vt:lpstr>
      <vt:lpstr>Tema de Office</vt:lpstr>
      <vt:lpstr>Info Day MSCA-DN y MSCA-PF</vt:lpstr>
      <vt:lpstr>Marie Skłodowska-Curie Actions (MSCA) 2024:  Doctoral Networks (DN) y Postdoctoral Fellowships (PF) </vt:lpstr>
      <vt:lpstr>Proyectos del European Research Council (ERC) y Marie Skłodowska-Curie Actions (MSCA)</vt:lpstr>
      <vt:lpstr>Marie Skłodowska-Curie Actions (MSCA)</vt:lpstr>
      <vt:lpstr>1. MSCA – Doctoral Networks (DN)</vt:lpstr>
      <vt:lpstr>1. MSCA – Doctoral Networks (DN) Que espera la UE</vt:lpstr>
      <vt:lpstr>1. MSCA – Doctoral Networks (DN) Quien puede participar</vt:lpstr>
      <vt:lpstr>1. MSCA – Doctoral Networks (DN) Evaluation process</vt:lpstr>
      <vt:lpstr>1. MSCA – Doctoral Networks (DN) Award Criteria</vt:lpstr>
      <vt:lpstr>1. MSCA – Doctoral Networks (DN) Tips</vt:lpstr>
      <vt:lpstr>1. MSCA – Doctoral Networks (DN) Planificación</vt:lpstr>
      <vt:lpstr>2. MSCA – Postdoctoral Fellowships (PF)</vt:lpstr>
      <vt:lpstr>1. MSCA – Postdoctoral Fellowships (PF) Que espera la UE</vt:lpstr>
      <vt:lpstr>2. MSCA – Postdoctoral Fellowships (PF)</vt:lpstr>
      <vt:lpstr>2. MSCA – Postdoctoral Fellowships (PF)</vt:lpstr>
      <vt:lpstr>2. MSCA – Postdoctoral Fellowships (PF)</vt:lpstr>
      <vt:lpstr>2. MSCA – Postdoctoral Fellowships (PF) – Elegibility conditions</vt:lpstr>
      <vt:lpstr>2. MSCA – Postdoctoral Fellowships (PF) – Award criteria</vt:lpstr>
      <vt:lpstr>2. MSCA – Postdoctoral Fellowships (PF) – Evaluation</vt:lpstr>
      <vt:lpstr>1. MSCA – Postdoctoral Fellowships (PF) Tips</vt:lpstr>
      <vt:lpstr>Tricks and Tips preparación y escritura de propuestas MSCA-DN  </vt:lpstr>
      <vt:lpstr>ESTRUCTURA GENERAL </vt:lpstr>
      <vt:lpstr>Presentación de PowerPoint</vt:lpstr>
      <vt:lpstr>EXCELENCIA</vt:lpstr>
      <vt:lpstr>EXCELENCIA</vt:lpstr>
      <vt:lpstr>RELACIÓN ENTRE LAS PRIORIDADES POLÍTICAS Y LOS RESULTADOS DE LOS PROYECTOS</vt:lpstr>
      <vt:lpstr>EXCELENCIA</vt:lpstr>
      <vt:lpstr>OPEN SCIENCE A LO LARGO DEL PROGRAMA DE TRABAJO</vt:lpstr>
      <vt:lpstr>DIMENSIÓN DE GÉNERO EN EL CONTENIDO DE I+D</vt:lpstr>
      <vt:lpstr>EXCELENCIA</vt:lpstr>
      <vt:lpstr>2. IMPACTO</vt:lpstr>
      <vt:lpstr>IMPACTO</vt:lpstr>
      <vt:lpstr>IMPACTO</vt:lpstr>
      <vt:lpstr>MEDIDAS PARA MAXIMIZAR EL IMPACTO</vt:lpstr>
      <vt:lpstr>IMPACTO</vt:lpstr>
      <vt:lpstr>CLAVES DEL ÉXITO: IMPACTO</vt:lpstr>
      <vt:lpstr>3. Implementación</vt:lpstr>
      <vt:lpstr>IMPLEMENTACIÓN</vt:lpstr>
      <vt:lpstr>IMPLEMENTACIÓN</vt:lpstr>
      <vt:lpstr>CLAVES DEL ÉXITO: IMPLEMENTACIÓN</vt:lpstr>
      <vt:lpstr>Secciones 4 - 8</vt:lpstr>
      <vt:lpstr>Presentación de PowerPoint</vt:lpstr>
      <vt:lpstr>ASPECTOS CLAVE</vt:lpstr>
      <vt:lpstr>ERRORES COMUNES</vt:lpstr>
      <vt:lpstr>ERRORES COMUNES</vt:lpstr>
      <vt:lpstr>RECOMENDACIONES FINALES</vt:lpstr>
      <vt:lpstr>RECOMENDACIONES FINALES</vt:lpstr>
      <vt:lpstr>RECOMENDACIONES FINALES: MENSAJES CLAVES PARA EL EVALUADOR</vt:lpstr>
      <vt:lpstr>CONCLUSIÓN FINAL</vt:lpstr>
      <vt:lpstr>Servicios EF</vt:lpstr>
      <vt:lpstr>¿Qué ofrece una consultora como Euro Funding?</vt:lpstr>
      <vt:lpstr>Dudas y cuestiones</vt:lpstr>
      <vt:lpstr>Presentación de PowerPoint</vt:lpstr>
      <vt:lpstr>Equipo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Fondos Europeos</dc:title>
  <dc:creator>Roberto Horcajada</dc:creator>
  <cp:lastModifiedBy>Roberto Horcajada</cp:lastModifiedBy>
  <cp:revision>41</cp:revision>
  <dcterms:created xsi:type="dcterms:W3CDTF">2024-02-12T15:02:03Z</dcterms:created>
  <dcterms:modified xsi:type="dcterms:W3CDTF">2024-03-20T10:37:28Z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0x0101008DB3685063D5A348BB2ABE7140F0C34B</vt:lpwstr>
  </property>
</Properties>
</file>