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693400" cy="7556500"/>
  <p:notesSz cx="10693400" cy="75565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/>
    <p:restoredTop sz="94694"/>
  </p:normalViewPr>
  <p:slideViewPr>
    <p:cSldViewPr>
      <p:cViewPr varScale="1">
        <p:scale>
          <a:sx n="96" d="100"/>
          <a:sy n="96" d="100"/>
        </p:scale>
        <p:origin x="1428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2750" y="330200"/>
            <a:ext cx="9867900" cy="3911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436130" y="7153051"/>
            <a:ext cx="591184" cy="130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Lucida Sans Unicode"/>
                <a:cs typeface="Lucida Sans Unicode"/>
              </a:defRPr>
            </a:lvl1pPr>
          </a:lstStyle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dirty="0"/>
              <a:t>Página</a:t>
            </a:r>
            <a:r>
              <a:rPr spc="-50" dirty="0"/>
              <a:t> </a:t>
            </a:r>
            <a:fld id="{81D60167-4931-47E6-BA6A-407CBD079E47}" type="slidenum">
              <a:rPr dirty="0"/>
              <a:t>‹Nº›</a:t>
            </a:fld>
            <a:r>
              <a:rPr dirty="0"/>
              <a:t>/11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74" y="0"/>
            <a:ext cx="10690726" cy="75565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0B39552-AE66-277D-BCD7-82BF055DB06C}"/>
              </a:ext>
            </a:extLst>
          </p:cNvPr>
          <p:cNvPicPr>
            <a:picLocks/>
          </p:cNvPicPr>
          <p:nvPr/>
        </p:nvPicPr>
        <p:blipFill rotWithShape="1">
          <a:blip r:embed="rId2">
            <a:alphaModFix amt="3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85" b="100000" l="312" r="100000">
                        <a14:foregroundMark x1="21726" y1="86296" x2="21726" y2="86296"/>
                        <a14:foregroundMark x1="16112" y1="85185" x2="16112" y2="85185"/>
                        <a14:foregroundMark x1="8108" y1="76667" x2="8108" y2="76667"/>
                        <a14:foregroundMark x1="4366" y1="70741" x2="4366" y2="70741"/>
                        <a14:foregroundMark x1="11227" y1="72222" x2="11227" y2="72222"/>
                        <a14:foregroundMark x1="26195" y1="89074" x2="26195" y2="89074"/>
                        <a14:foregroundMark x1="37734" y1="93148" x2="37734" y2="93148"/>
                        <a14:foregroundMark x1="49792" y1="94259" x2="49792" y2="94259"/>
                        <a14:foregroundMark x1="55198" y1="96111" x2="55198" y2="96111"/>
                        <a14:foregroundMark x1="30146" y1="69630" x2="30146" y2="69630"/>
                        <a14:foregroundMark x1="30146" y1="62778" x2="30146" y2="62778"/>
                        <a14:foregroundMark x1="21933" y1="49815" x2="21933" y2="49815"/>
                        <a14:foregroundMark x1="39085" y1="36667" x2="39085" y2="36667"/>
                        <a14:foregroundMark x1="79730" y1="89444" x2="79730" y2="89444"/>
                        <a14:foregroundMark x1="88565" y1="82222" x2="88565" y2="82222"/>
                        <a14:foregroundMark x1="91684" y1="88704" x2="91684" y2="88704"/>
                        <a14:foregroundMark x1="94387" y1="92778" x2="94387" y2="92778"/>
                        <a14:foregroundMark x1="93763" y1="80000" x2="93763" y2="80000"/>
                        <a14:foregroundMark x1="97713" y1="85185" x2="97713" y2="85185"/>
                        <a14:foregroundMark x1="90852" y1="72963" x2="90852" y2="72963"/>
                        <a14:foregroundMark x1="85031" y1="92407" x2="85031" y2="92407"/>
                        <a14:foregroundMark x1="44283" y1="92037" x2="44283" y2="92037"/>
                        <a14:foregroundMark x1="7484" y1="89444" x2="7484" y2="89444"/>
                      </a14:backgroundRemoval>
                    </a14:imgEffect>
                  </a14:imgLayer>
                </a14:imgProps>
              </a:ext>
            </a:extLst>
          </a:blip>
          <a:srcRect l="8110" r="28757" b="-1"/>
          <a:stretch/>
        </p:blipFill>
        <p:spPr>
          <a:xfrm>
            <a:off x="2212316" y="10"/>
            <a:ext cx="8481082" cy="75564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481875" cy="75565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LOGO_HORIZ_BLUE.png">
            <a:extLst>
              <a:ext uri="{FF2B5EF4-FFF2-40B4-BE49-F238E27FC236}">
                <a16:creationId xmlns:a16="http://schemas.microsoft.com/office/drawing/2014/main" id="{27898EC3-F2BA-93B3-273B-6D3054FFAF7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5412" r="4225"/>
          <a:stretch/>
        </p:blipFill>
        <p:spPr>
          <a:xfrm>
            <a:off x="317500" y="196850"/>
            <a:ext cx="3019832" cy="930876"/>
          </a:xfrm>
          <a:prstGeom prst="rect">
            <a:avLst/>
          </a:prstGeom>
          <a:ln w="3175">
            <a:miter lim="400000"/>
          </a:ln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8F2B602C-DD83-B7FC-087D-E1EF15815F6A}"/>
              </a:ext>
            </a:extLst>
          </p:cNvPr>
          <p:cNvSpPr/>
          <p:nvPr/>
        </p:nvSpPr>
        <p:spPr>
          <a:xfrm>
            <a:off x="258672" y="6369050"/>
            <a:ext cx="10176055" cy="834074"/>
          </a:xfrm>
          <a:prstGeom prst="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Programación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Fisioterapia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Manual del </a:t>
            </a: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Aparato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Locomotor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400" dirty="0" err="1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Curso</a:t>
            </a:r>
            <a:r>
              <a:rPr lang="en-US" sz="2400" dirty="0">
                <a:ln>
                  <a:solidFill>
                    <a:sysClr val="windowText" lastClr="000000"/>
                  </a:solidFill>
                </a:ln>
                <a:solidFill>
                  <a:schemeClr val="accent3">
                    <a:lumMod val="40000"/>
                    <a:lumOff val="6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2024-2025</a:t>
            </a:r>
          </a:p>
        </p:txBody>
      </p:sp>
      <p:pic>
        <p:nvPicPr>
          <p:cNvPr id="1026" name="Picture 2" descr="Escuela de Enfermería y Fisioterapia">
            <a:extLst>
              <a:ext uri="{FF2B5EF4-FFF2-40B4-BE49-F238E27FC236}">
                <a16:creationId xmlns:a16="http://schemas.microsoft.com/office/drawing/2014/main" id="{8D780D16-240A-BB44-B8B8-6A7FAA864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1367480"/>
            <a:ext cx="3716428" cy="24190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4828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17470" y="273050"/>
            <a:ext cx="22586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70" dirty="0"/>
              <a:t>mayo</a:t>
            </a:r>
            <a:r>
              <a:rPr spc="25" dirty="0"/>
              <a:t> </a:t>
            </a:r>
            <a:r>
              <a:rPr spc="110" dirty="0"/>
              <a:t>de</a:t>
            </a:r>
            <a:r>
              <a:rPr spc="25" dirty="0"/>
              <a:t> </a:t>
            </a:r>
            <a:r>
              <a:rPr spc="175" dirty="0"/>
              <a:t>2025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5288115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883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408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ESTADÍSTICA CLASE VIRTUL ACLARACIÓN DE DUDAS </a:t>
                      </a: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9 a 11 horas 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Entrega de </a:t>
                      </a:r>
                      <a:r>
                        <a:rPr lang="es-ES" sz="800" b="1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Actividades ESTADÍSTICA</a:t>
                      </a:r>
                      <a:endParaRPr lang="es-ES" sz="800" b="1" dirty="0">
                        <a:solidFill>
                          <a:srgbClr val="00B05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35C474D3-9FD9-A926-F961-2BA780A6A3F0}"/>
              </a:ext>
            </a:extLst>
          </p:cNvPr>
          <p:cNvSpPr txBox="1"/>
          <p:nvPr/>
        </p:nvSpPr>
        <p:spPr>
          <a:xfrm>
            <a:off x="6870700" y="4083050"/>
            <a:ext cx="31005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Punción seca Miembro </a:t>
            </a:r>
            <a:r>
              <a:rPr lang="es-ES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</a:t>
            </a: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III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76F90A1-A7E7-481D-CF2C-8A7271BB184D}"/>
              </a:ext>
            </a:extLst>
          </p:cNvPr>
          <p:cNvSpPr txBox="1"/>
          <p:nvPr/>
        </p:nvSpPr>
        <p:spPr>
          <a:xfrm>
            <a:off x="7502252" y="5302250"/>
            <a:ext cx="20954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Ejercicio lumbar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768C45AD-A37B-574D-DBC1-5FF66F9CAE6B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E2221A17-5A71-1DC9-FC19-4CC9ED8D1C33}"/>
              </a:ext>
            </a:extLst>
          </p:cNvPr>
          <p:cNvSpPr txBox="1"/>
          <p:nvPr/>
        </p:nvSpPr>
        <p:spPr>
          <a:xfrm>
            <a:off x="781392" y="741154"/>
            <a:ext cx="6551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 de 16:00 a 21:00 / Sábados de 9:00 a 14:00 /15:00 a 20:00 y Domingos de 9:00 a 14:00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47576" y="264449"/>
            <a:ext cx="22072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junio</a:t>
            </a:r>
            <a:r>
              <a:rPr spc="30" dirty="0"/>
              <a:t> </a:t>
            </a:r>
            <a:r>
              <a:rPr spc="110" dirty="0"/>
              <a:t>de</a:t>
            </a:r>
            <a:r>
              <a:rPr spc="30" dirty="0"/>
              <a:t> </a:t>
            </a:r>
            <a:r>
              <a:rPr spc="175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916221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6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4" name="CuadroTexto 13">
            <a:extLst>
              <a:ext uri="{FF2B5EF4-FFF2-40B4-BE49-F238E27FC236}">
                <a16:creationId xmlns:a16="http://schemas.microsoft.com/office/drawing/2014/main" id="{E2F0CA37-528B-241F-944C-993803F44BDB}"/>
              </a:ext>
            </a:extLst>
          </p:cNvPr>
          <p:cNvSpPr txBox="1"/>
          <p:nvPr/>
        </p:nvSpPr>
        <p:spPr>
          <a:xfrm>
            <a:off x="6184900" y="3549650"/>
            <a:ext cx="37705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Procedimientos Invasivos. Electrolisis I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417423B-B806-C1C3-E003-22BCACB01E08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40821A26-1B6D-949B-60D6-E2B6EFD28F6B}"/>
              </a:ext>
            </a:extLst>
          </p:cNvPr>
          <p:cNvSpPr txBox="1"/>
          <p:nvPr/>
        </p:nvSpPr>
        <p:spPr>
          <a:xfrm>
            <a:off x="781392" y="741154"/>
            <a:ext cx="6551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 de 16:00 a 21:00 / Sábados de 9:00 a 14:00 /15:00 a 20:00 y Domingos de 9:00 a 14:00</a:t>
            </a:r>
          </a:p>
        </p:txBody>
      </p:sp>
      <p:sp>
        <p:nvSpPr>
          <p:cNvPr id="18" name="object 3">
            <a:extLst>
              <a:ext uri="{FF2B5EF4-FFF2-40B4-BE49-F238E27FC236}">
                <a16:creationId xmlns:a16="http://schemas.microsoft.com/office/drawing/2014/main" id="{79AAB428-B174-AF71-81A4-686D770FC019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E1552BDE-6BB5-B5C3-19A5-13CEC7B9D1D5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5">
            <a:extLst>
              <a:ext uri="{FF2B5EF4-FFF2-40B4-BE49-F238E27FC236}">
                <a16:creationId xmlns:a16="http://schemas.microsoft.com/office/drawing/2014/main" id="{EC913B62-D96D-B21D-2103-5CFDC03559BD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6">
            <a:extLst>
              <a:ext uri="{FF2B5EF4-FFF2-40B4-BE49-F238E27FC236}">
                <a16:creationId xmlns:a16="http://schemas.microsoft.com/office/drawing/2014/main" id="{0BA810D8-BA52-A4CA-8BAF-114A1A619349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7">
            <a:extLst>
              <a:ext uri="{FF2B5EF4-FFF2-40B4-BE49-F238E27FC236}">
                <a16:creationId xmlns:a16="http://schemas.microsoft.com/office/drawing/2014/main" id="{60B35E65-EA26-53FF-0ACA-C9848A40D307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object 8">
            <a:extLst>
              <a:ext uri="{FF2B5EF4-FFF2-40B4-BE49-F238E27FC236}">
                <a16:creationId xmlns:a16="http://schemas.microsoft.com/office/drawing/2014/main" id="{09A8373D-0090-3322-756F-C750196AF3D1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4" name="object 9">
            <a:extLst>
              <a:ext uri="{FF2B5EF4-FFF2-40B4-BE49-F238E27FC236}">
                <a16:creationId xmlns:a16="http://schemas.microsoft.com/office/drawing/2014/main" id="{D0BCFA1C-6DCC-7E34-C5B1-4B58B67DC6E6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70505" y="273050"/>
            <a:ext cx="210566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75" dirty="0"/>
              <a:t>julio</a:t>
            </a:r>
            <a:r>
              <a:rPr spc="25" dirty="0"/>
              <a:t> </a:t>
            </a:r>
            <a:r>
              <a:rPr spc="110" dirty="0"/>
              <a:t>de</a:t>
            </a:r>
            <a:r>
              <a:rPr spc="30" dirty="0"/>
              <a:t> </a:t>
            </a:r>
            <a:r>
              <a:rPr spc="175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6219822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13CF5EE-C616-4D4C-6BE7-6F1D48D2C2A2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CEBE3AF2-5487-14E1-AE73-4FD55DD8804E}"/>
              </a:ext>
            </a:extLst>
          </p:cNvPr>
          <p:cNvSpPr txBox="1"/>
          <p:nvPr/>
        </p:nvSpPr>
        <p:spPr>
          <a:xfrm>
            <a:off x="6731850" y="1720850"/>
            <a:ext cx="13789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Examen práctico</a:t>
            </a:r>
          </a:p>
        </p:txBody>
      </p:sp>
      <p:sp>
        <p:nvSpPr>
          <p:cNvPr id="15" name="object 3">
            <a:extLst>
              <a:ext uri="{FF2B5EF4-FFF2-40B4-BE49-F238E27FC236}">
                <a16:creationId xmlns:a16="http://schemas.microsoft.com/office/drawing/2014/main" id="{0A8F5CCB-57BF-E12E-B6CD-B02599FC777A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5D065BB2-2A62-C246-AE3D-211BB6D78A39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2DEDB93A-7957-DAEB-2175-CBB8FACAB353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6">
            <a:extLst>
              <a:ext uri="{FF2B5EF4-FFF2-40B4-BE49-F238E27FC236}">
                <a16:creationId xmlns:a16="http://schemas.microsoft.com/office/drawing/2014/main" id="{F2005514-BDDE-EC89-5611-B5D7C4FD4AE1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7">
            <a:extLst>
              <a:ext uri="{FF2B5EF4-FFF2-40B4-BE49-F238E27FC236}">
                <a16:creationId xmlns:a16="http://schemas.microsoft.com/office/drawing/2014/main" id="{86FD5A86-1197-0DDF-BB72-D0740F8EF048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8">
            <a:extLst>
              <a:ext uri="{FF2B5EF4-FFF2-40B4-BE49-F238E27FC236}">
                <a16:creationId xmlns:a16="http://schemas.microsoft.com/office/drawing/2014/main" id="{E959E8B0-37C5-BAD7-3CDA-58486029CABF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9">
            <a:extLst>
              <a:ext uri="{FF2B5EF4-FFF2-40B4-BE49-F238E27FC236}">
                <a16:creationId xmlns:a16="http://schemas.microsoft.com/office/drawing/2014/main" id="{F17D36C2-6414-9C63-27C9-55CBD1863F31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850" y="349250"/>
            <a:ext cx="31788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14" dirty="0"/>
              <a:t>septiembre</a:t>
            </a:r>
            <a:r>
              <a:rPr spc="35" dirty="0"/>
              <a:t> </a:t>
            </a:r>
            <a:r>
              <a:rPr spc="105" dirty="0"/>
              <a:t>de</a:t>
            </a:r>
            <a:r>
              <a:rPr spc="40" dirty="0"/>
              <a:t> </a:t>
            </a:r>
            <a:r>
              <a:rPr spc="170" dirty="0"/>
              <a:t>2024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156395"/>
              </p:ext>
            </p:extLst>
          </p:nvPr>
        </p:nvGraphicFramePr>
        <p:xfrm>
          <a:off x="423862" y="13205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75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16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l">
                        <a:lnSpc>
                          <a:spcPct val="100000"/>
                        </a:lnSpc>
                      </a:pPr>
                      <a:r>
                        <a:rPr lang="es-ES" sz="700" dirty="0">
                          <a:latin typeface="Lucida Sans Unicode"/>
                          <a:cs typeface="Lucida Sans Unicode"/>
                        </a:rPr>
                        <a:t>     </a:t>
                      </a:r>
                    </a:p>
                    <a:p>
                      <a:pPr marR="11430" algn="l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6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1DF56E9F-F3CC-6769-0C3B-9978EE9D647B}"/>
              </a:ext>
            </a:extLst>
          </p:cNvPr>
          <p:cNvSpPr txBox="1"/>
          <p:nvPr/>
        </p:nvSpPr>
        <p:spPr>
          <a:xfrm>
            <a:off x="7404100" y="4692650"/>
            <a:ext cx="25218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Razonamiento Clínico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92CAD57D-0A89-E2E6-BEA7-5E8B0A53408E}"/>
              </a:ext>
            </a:extLst>
          </p:cNvPr>
          <p:cNvSpPr txBox="1"/>
          <p:nvPr/>
        </p:nvSpPr>
        <p:spPr>
          <a:xfrm>
            <a:off x="5503839" y="4694138"/>
            <a:ext cx="17892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Presentación del máster</a:t>
            </a:r>
          </a:p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16:00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B1D706D-DC05-A7B1-B3A3-A53A39D38755}"/>
              </a:ext>
            </a:extLst>
          </p:cNvPr>
          <p:cNvSpPr txBox="1"/>
          <p:nvPr/>
        </p:nvSpPr>
        <p:spPr>
          <a:xfrm>
            <a:off x="429011" y="126353"/>
            <a:ext cx="457849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Las clases de Metodología de la Investigación serán virtuales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67187351-58DD-B776-7FA7-CC3C36903618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3FE623A6-B3CE-6B03-0841-BF6081CBC400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139E9D75-85D7-2E0A-73C6-F6885C5C54A2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8353992A-D5FF-0CEC-967E-C19E44E7A6F1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9FA34E9C-14F0-7EE2-060B-FB39146C9FDA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5E6822F5-6B5D-FC71-64A7-E8C988659012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8E598D66-5C14-2F5A-6D70-697A6D582190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92D37F11-853D-75EA-00F5-69119C1AD461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6829" y="273050"/>
            <a:ext cx="26123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5" dirty="0"/>
              <a:t>octubre</a:t>
            </a:r>
            <a:r>
              <a:rPr spc="35" dirty="0"/>
              <a:t> </a:t>
            </a:r>
            <a:r>
              <a:rPr spc="110" dirty="0"/>
              <a:t>de</a:t>
            </a:r>
            <a:r>
              <a:rPr spc="35" dirty="0"/>
              <a:t> </a:t>
            </a:r>
            <a:r>
              <a:rPr spc="175" dirty="0"/>
              <a:t>2024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915344"/>
              </p:ext>
            </p:extLst>
          </p:nvPr>
        </p:nvGraphicFramePr>
        <p:xfrm>
          <a:off x="462807" y="1341330"/>
          <a:ext cx="9552303" cy="60552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11057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MI Diseños Metodológicos</a:t>
                      </a: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Colgar contenidos</a:t>
                      </a:r>
                    </a:p>
                    <a:p>
                      <a:pPr marR="12065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2065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057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2065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Lucida Sans Unicode"/>
                        </a:rPr>
                        <a:t> 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1057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kern="1200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DISEÑOS METODOLÓGICOS Clase virtual Aclaración de dudas de 9 a 11 horas </a:t>
                      </a:r>
                      <a:endParaRPr lang="es-ES" sz="6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1056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Inicio Foros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debate CCC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(Virtu</a:t>
                      </a:r>
                      <a:r>
                        <a:rPr lang="es-ES" sz="80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al</a:t>
                      </a: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)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Fin Foros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debate CCC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(Virtual)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11057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0BD804A9-F590-FFE7-B2E3-C2E734D6E75E}"/>
              </a:ext>
            </a:extLst>
          </p:cNvPr>
          <p:cNvSpPr txBox="1"/>
          <p:nvPr/>
        </p:nvSpPr>
        <p:spPr>
          <a:xfrm>
            <a:off x="7296415" y="3065514"/>
            <a:ext cx="266290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Razonamiento Clínico II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E644241-F5AC-4DD8-F9DD-8423F98FCD04}"/>
              </a:ext>
            </a:extLst>
          </p:cNvPr>
          <p:cNvSpPr txBox="1"/>
          <p:nvPr/>
        </p:nvSpPr>
        <p:spPr>
          <a:xfrm>
            <a:off x="7541526" y="5208429"/>
            <a:ext cx="18437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Tobillo y pie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E9D1582-4378-765C-7BF8-313FD6559610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707EBB0B-E53A-00CB-7882-10B9981351CA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5E11F664-5F81-0EEF-9B8A-CC5E7E660C70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8D30DEAC-B931-694E-A503-A2B027CF5133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AEEF8F87-219F-B2FE-18BA-ADB21E2C7F27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660E0204-822C-29DA-90AF-2FD8023C6E39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D6FCB97D-D1EC-8662-C889-FCA4DDDD137A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443BA9F7-9EEF-F6B0-C892-A87783A7BF17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01C8BAD8-FA7C-E279-42E7-FF3CC54A9B32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95780" y="349250"/>
            <a:ext cx="30803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20" dirty="0"/>
              <a:t>noviembre</a:t>
            </a:r>
            <a:r>
              <a:rPr spc="35" dirty="0"/>
              <a:t> </a:t>
            </a:r>
            <a:r>
              <a:rPr spc="110" dirty="0"/>
              <a:t>de</a:t>
            </a:r>
            <a:r>
              <a:rPr spc="35" dirty="0"/>
              <a:t> </a:t>
            </a:r>
            <a:r>
              <a:rPr spc="175" dirty="0"/>
              <a:t>2024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119679"/>
              </p:ext>
            </p:extLst>
          </p:nvPr>
        </p:nvGraphicFramePr>
        <p:xfrm>
          <a:off x="423862" y="1287389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ENTREGA DE ACTIVIDADES </a:t>
                      </a:r>
                    </a:p>
                    <a:p>
                      <a:pPr algn="l"/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DISEÑOS METODOLÓGICO</a:t>
                      </a:r>
                      <a:endParaRPr lang="es-ES" sz="6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s-ES" sz="800" dirty="0">
                          <a:solidFill>
                            <a:srgbClr val="00B0F0"/>
                          </a:solidFill>
                          <a:latin typeface="Lucida Sans Unicode"/>
                          <a:ea typeface="+mn-ea"/>
                          <a:cs typeface="Lucida Sans Unicode"/>
                        </a:rPr>
                        <a:t>CIENCIAS DEL COMPORTAMIENTO</a:t>
                      </a: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s-ES" sz="800" dirty="0">
                          <a:solidFill>
                            <a:srgbClr val="00B0F0"/>
                          </a:solidFill>
                          <a:latin typeface="Lucida Sans Unicode"/>
                          <a:ea typeface="+mn-ea"/>
                          <a:cs typeface="Lucida Sans Unicode"/>
                        </a:rPr>
                        <a:t>(Presencial)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s-ES" sz="800" dirty="0">
                          <a:solidFill>
                            <a:srgbClr val="00B0F0"/>
                          </a:solidFill>
                          <a:latin typeface="Lucida Sans Unicode"/>
                          <a:ea typeface="+mn-ea"/>
                          <a:cs typeface="Lucida Sans Unicode"/>
                        </a:rPr>
                        <a:t>CIENCIAS DEL COMPORTAMIENTO</a:t>
                      </a:r>
                    </a:p>
                    <a:p>
                      <a:pPr marR="40005" algn="r">
                        <a:lnSpc>
                          <a:spcPct val="100000"/>
                        </a:lnSpc>
                      </a:pPr>
                      <a:r>
                        <a:rPr lang="es-ES" sz="800">
                          <a:solidFill>
                            <a:srgbClr val="00B0F0"/>
                          </a:solidFill>
                          <a:latin typeface="Lucida Sans Unicode"/>
                          <a:ea typeface="+mn-ea"/>
                          <a:cs typeface="Lucida Sans Unicode"/>
                        </a:rPr>
                        <a:t>(Presencial)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Revisión sistemática y Metaanálisis</a:t>
                      </a:r>
                    </a:p>
                    <a:p>
                      <a:pPr marL="0" marR="11430" lvl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Colgar contenidos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algn="r"/>
                      <a:r>
                        <a:rPr lang="es-ES" sz="9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Fecha límite entrega de actividades CCC</a:t>
                      </a:r>
                    </a:p>
                    <a:p>
                      <a:pPr algn="r"/>
                      <a:r>
                        <a:rPr lang="es-ES" sz="900" b="0" dirty="0">
                          <a:solidFill>
                            <a:srgbClr val="00B0F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(virtual)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69869BB-B442-CD52-8C7D-DD3E6C708247}"/>
              </a:ext>
            </a:extLst>
          </p:cNvPr>
          <p:cNvSpPr txBox="1"/>
          <p:nvPr/>
        </p:nvSpPr>
        <p:spPr>
          <a:xfrm>
            <a:off x="7937500" y="2863850"/>
            <a:ext cx="14221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Rodilla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3CD5718C-AE69-0DE6-0D27-575167E11418}"/>
              </a:ext>
            </a:extLst>
          </p:cNvPr>
          <p:cNvSpPr txBox="1"/>
          <p:nvPr/>
        </p:nvSpPr>
        <p:spPr>
          <a:xfrm>
            <a:off x="7223362" y="5302250"/>
            <a:ext cx="28504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Ecografía Cuadrante </a:t>
            </a:r>
            <a:r>
              <a:rPr lang="es-ES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</a:t>
            </a: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7BEE3A1-3274-63DE-159A-82C6B0EA7383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EF9F807-EC34-CB77-D656-D90FB351BE22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37E77DF9-11D9-FF4A-85E3-971B68D83854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64805816-07A8-307A-CD93-A6965F72FDE5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E3A22C1D-A553-2F39-A394-AC2C91350521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C7D4EED3-4D00-6DD4-522A-D1CD1C1D86CF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4E6387E3-1163-23AC-FF69-C682B99D2871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76EFE6D1-A3AE-9280-E928-F48DC9E8253B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CFB6E041-09EA-7A4E-0090-AADDAC48818D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8810" y="264449"/>
            <a:ext cx="296735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0" dirty="0"/>
              <a:t>diciembre</a:t>
            </a:r>
            <a:r>
              <a:rPr spc="40" dirty="0"/>
              <a:t> </a:t>
            </a:r>
            <a:r>
              <a:rPr spc="110" dirty="0"/>
              <a:t>de</a:t>
            </a:r>
            <a:r>
              <a:rPr spc="40" dirty="0"/>
              <a:t> </a:t>
            </a:r>
            <a:r>
              <a:rPr spc="170" dirty="0"/>
              <a:t>2024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4511124"/>
              </p:ext>
            </p:extLst>
          </p:nvPr>
        </p:nvGraphicFramePr>
        <p:xfrm>
          <a:off x="423862" y="1244306"/>
          <a:ext cx="9603740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0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398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206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Revisión sistemática y metaanálisis </a:t>
                      </a:r>
                      <a:r>
                        <a:rPr lang="es-ES" sz="800" b="1" kern="1200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9 a 11 horas. Uso del</a:t>
                      </a:r>
                    </a:p>
                    <a:p>
                      <a:pPr marL="0" marR="12065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kern="1200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Lucida Sans Unicode"/>
                        </a:rPr>
                        <a:t>Programa JAMOVI</a:t>
                      </a:r>
                      <a:endParaRPr lang="es-ES" sz="800" dirty="0">
                        <a:latin typeface="Lucida Sans Unicode"/>
                        <a:cs typeface="Lucida Sans Unicode"/>
                      </a:endParaRPr>
                    </a:p>
                    <a:p>
                      <a:pPr marR="39370" algn="r">
                        <a:lnSpc>
                          <a:spcPct val="100000"/>
                        </a:lnSpc>
                      </a:pPr>
                      <a:endParaRPr lang="es-ES" sz="500" dirty="0">
                        <a:latin typeface="Lucida Sans Unicode"/>
                        <a:cs typeface="Lucida Sans Unicode"/>
                      </a:endParaRPr>
                    </a:p>
                    <a:p>
                      <a:pPr marR="39370" algn="r">
                        <a:lnSpc>
                          <a:spcPct val="100000"/>
                        </a:lnSpc>
                      </a:pPr>
                      <a:endParaRPr lang="es-ES" sz="500" dirty="0">
                        <a:latin typeface="Lucida Sans Unicode"/>
                        <a:cs typeface="Lucida Sans Unicode"/>
                      </a:endParaRPr>
                    </a:p>
                    <a:p>
                      <a:pPr marR="12065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EXAMEN PRESENCIAL</a:t>
                      </a: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rgbClr val="FF0000"/>
                          </a:solidFill>
                          <a:highlight>
                            <a:srgbClr val="FFFF00"/>
                          </a:highlight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CIENCIAS COMPORTAMIENTO </a:t>
                      </a:r>
                      <a:endParaRPr lang="es-ES" sz="8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ENTREGA DE ACTIVIDADES REVISIÓN SISTEMÁTICA Y METAÁNALISIS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4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5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DC553D34-17AF-5C78-540A-9850D7960E9D}"/>
              </a:ext>
            </a:extLst>
          </p:cNvPr>
          <p:cNvSpPr txBox="1"/>
          <p:nvPr/>
        </p:nvSpPr>
        <p:spPr>
          <a:xfrm>
            <a:off x="7937500" y="1550829"/>
            <a:ext cx="14302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Cadera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DFC59AF-6695-64F1-78F7-D8A575749884}"/>
              </a:ext>
            </a:extLst>
          </p:cNvPr>
          <p:cNvSpPr txBox="1"/>
          <p:nvPr/>
        </p:nvSpPr>
        <p:spPr>
          <a:xfrm>
            <a:off x="7008810" y="3777322"/>
            <a:ext cx="30893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Punción seca Cuadrante </a:t>
            </a:r>
            <a:r>
              <a:rPr lang="es-ES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</a:t>
            </a: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 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398FF96-F925-1411-81C0-9515B4019079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550B575-AF74-ED2C-C6F1-0572117FE46A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27E5083C-7560-CF07-044A-A40879F19689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19A3900D-8747-89ED-F2DA-CC91F41433AF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17C96ED3-A79C-4C7B-9AE1-8AF4A4C27313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B7D551E2-B69E-4271-F839-9DE33279AB77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F9B79183-0BF4-4DEF-BEEC-BC9324FC651C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01C0A362-5DA8-6F6B-B092-6E3DF64B8621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5921C7B5-3F05-4F86-1F97-1B656DD3C825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73020" y="264449"/>
            <a:ext cx="23031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enero</a:t>
            </a:r>
            <a:r>
              <a:rPr spc="25" dirty="0"/>
              <a:t> </a:t>
            </a:r>
            <a:r>
              <a:rPr spc="110" dirty="0"/>
              <a:t>de</a:t>
            </a:r>
            <a:r>
              <a:rPr spc="30" dirty="0"/>
              <a:t> </a:t>
            </a:r>
            <a:r>
              <a:rPr spc="175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5033224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0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8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COLGAR CONBTENIDOS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RefWorks</a:t>
                      </a: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 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Clase virtual o aclaración de dudas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RefWorks</a:t>
                      </a:r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 de 9 a 11 horas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Entrega Actividades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Refworks</a:t>
                      </a: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CuadroTexto 12">
            <a:extLst>
              <a:ext uri="{FF2B5EF4-FFF2-40B4-BE49-F238E27FC236}">
                <a16:creationId xmlns:a16="http://schemas.microsoft.com/office/drawing/2014/main" id="{86BDC5D1-1394-F06E-02A9-77F5ACEABBC7}"/>
              </a:ext>
            </a:extLst>
          </p:cNvPr>
          <p:cNvSpPr txBox="1"/>
          <p:nvPr/>
        </p:nvSpPr>
        <p:spPr>
          <a:xfrm>
            <a:off x="7098454" y="3092450"/>
            <a:ext cx="287771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Ecografía Cuadrante </a:t>
            </a:r>
            <a:r>
              <a:rPr lang="es-ES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</a:t>
            </a: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II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DC394571-93E5-0F61-F385-17FA8B4BA303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593132B-358F-00C0-4352-F44E35375F9A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7" name="object 3">
            <a:extLst>
              <a:ext uri="{FF2B5EF4-FFF2-40B4-BE49-F238E27FC236}">
                <a16:creationId xmlns:a16="http://schemas.microsoft.com/office/drawing/2014/main" id="{F3431EC6-6C27-1B38-3C77-29713A872B5F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:a16="http://schemas.microsoft.com/office/drawing/2014/main" id="{2E7F24CC-0445-8EEE-BB4B-56846C80DF3D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6ED61C1C-A4EB-D862-20D8-012B1464AEE4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6">
            <a:extLst>
              <a:ext uri="{FF2B5EF4-FFF2-40B4-BE49-F238E27FC236}">
                <a16:creationId xmlns:a16="http://schemas.microsoft.com/office/drawing/2014/main" id="{76C926E7-0D50-5865-03F5-FBDD0CF296EB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7">
            <a:extLst>
              <a:ext uri="{FF2B5EF4-FFF2-40B4-BE49-F238E27FC236}">
                <a16:creationId xmlns:a16="http://schemas.microsoft.com/office/drawing/2014/main" id="{879AC099-6E82-8F5E-8DA9-AC31666CE416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8">
            <a:extLst>
              <a:ext uri="{FF2B5EF4-FFF2-40B4-BE49-F238E27FC236}">
                <a16:creationId xmlns:a16="http://schemas.microsoft.com/office/drawing/2014/main" id="{9A0A0D65-9DDB-23DF-2410-5B8B3462A352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3" name="object 9">
            <a:extLst>
              <a:ext uri="{FF2B5EF4-FFF2-40B4-BE49-F238E27FC236}">
                <a16:creationId xmlns:a16="http://schemas.microsoft.com/office/drawing/2014/main" id="{BFC01028-B926-8E99-BA7E-EE8C610D031C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406320" y="273050"/>
            <a:ext cx="25698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90" dirty="0"/>
              <a:t>febrero</a:t>
            </a:r>
            <a:r>
              <a:rPr spc="35" dirty="0"/>
              <a:t> </a:t>
            </a:r>
            <a:r>
              <a:rPr spc="110" dirty="0"/>
              <a:t>de</a:t>
            </a:r>
            <a:r>
              <a:rPr spc="40" dirty="0"/>
              <a:t> </a:t>
            </a:r>
            <a:r>
              <a:rPr spc="170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886696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800" b="1" dirty="0">
                        <a:solidFill>
                          <a:srgbClr val="00B050"/>
                        </a:solidFill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Colgar Contenidos English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for</a:t>
                      </a: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Physical</a:t>
                      </a: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</a:t>
                      </a:r>
                      <a:r>
                        <a:rPr lang="es-ES" sz="800" b="1" dirty="0" err="1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Therapy</a:t>
                      </a:r>
                      <a:endParaRPr lang="es-ES" sz="800" b="1" dirty="0">
                        <a:solidFill>
                          <a:srgbClr val="00B050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39370" algn="r">
                        <a:lnSpc>
                          <a:spcPct val="100000"/>
                        </a:lnSpc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Clase Virtual Aclaración de dudas EPT</a:t>
                      </a:r>
                    </a:p>
                    <a:p>
                      <a:pPr algn="l"/>
                      <a:r>
                        <a:rPr lang="es-ES" sz="10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9 a 11 horas 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D7EF39F7-A08E-AD65-BD0F-0F17051E8A71}"/>
              </a:ext>
            </a:extLst>
          </p:cNvPr>
          <p:cNvSpPr txBox="1"/>
          <p:nvPr/>
        </p:nvSpPr>
        <p:spPr>
          <a:xfrm>
            <a:off x="7903919" y="1720850"/>
            <a:ext cx="16337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Lumbar I 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6B88C45-49FF-316F-761C-B2FC329598B7}"/>
              </a:ext>
            </a:extLst>
          </p:cNvPr>
          <p:cNvSpPr txBox="1"/>
          <p:nvPr/>
        </p:nvSpPr>
        <p:spPr>
          <a:xfrm>
            <a:off x="7800468" y="4083050"/>
            <a:ext cx="16610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Lumbar II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28639F63-94A8-EA53-BE49-8A7F3A680488}"/>
              </a:ext>
            </a:extLst>
          </p:cNvPr>
          <p:cNvSpPr txBox="1"/>
          <p:nvPr/>
        </p:nvSpPr>
        <p:spPr>
          <a:xfrm>
            <a:off x="429011" y="120650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8F5CAAA1-0FEA-3EE9-C65F-3FDC336F2176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CE57891E-6A0E-5F87-332D-0C73CB4AF4A1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7A689AD7-BB7E-61AD-A236-AC8CF2D49D99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97C6027B-017B-DC4D-EB32-DD96F918B893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E6FD960D-4260-F3E0-5890-C2BD132B1CEF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59EBBA52-A17A-2F0C-6F61-35A9B9650B2A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30D79AD8-59E0-5802-EA33-AAD02ADBB6C1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A7619E2B-24C6-9038-30E5-EAF579A050F9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575865" y="264449"/>
            <a:ext cx="24003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55" dirty="0"/>
              <a:t>marzo</a:t>
            </a:r>
            <a:r>
              <a:rPr spc="25" dirty="0"/>
              <a:t> </a:t>
            </a:r>
            <a:r>
              <a:rPr spc="110" dirty="0"/>
              <a:t>de</a:t>
            </a:r>
            <a:r>
              <a:rPr spc="30" dirty="0"/>
              <a:t> </a:t>
            </a:r>
            <a:r>
              <a:rPr spc="175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335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21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8170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Entrega de Actividades EPT 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COLGAR CONTENIDOS Ética de la Investigación </a:t>
                      </a:r>
                      <a:endParaRPr lang="es-ES" sz="800" dirty="0">
                        <a:solidFill>
                          <a:srgbClr val="00B050"/>
                        </a:solidFill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</a:rPr>
                        <a:t>EVALAUCIÓN DE</a:t>
                      </a: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cs typeface="Lucida Sans Unicode"/>
                        </a:rPr>
                        <a:t>EPT</a:t>
                      </a: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cs typeface="Lucida Sans Unicode"/>
                        </a:rPr>
                        <a:t>9 a 10 </a:t>
                      </a:r>
                      <a:r>
                        <a:rPr lang="es-ES" sz="700" b="1" dirty="0" err="1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cs typeface="Lucida Sans Unicode"/>
                        </a:rPr>
                        <a:t>horaas</a:t>
                      </a:r>
                      <a:r>
                        <a:rPr lang="es-ES" sz="7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cs typeface="Lucida Sans Unicode"/>
                        </a:rPr>
                        <a:t> </a:t>
                      </a:r>
                      <a:endParaRPr lang="es-ES" sz="700" dirty="0">
                        <a:solidFill>
                          <a:srgbClr val="00B050"/>
                        </a:solidFill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algn="l"/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Ética de la Investigación</a:t>
                      </a:r>
                    </a:p>
                    <a:p>
                      <a:pPr algn="l"/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Clase virtual /aclaración de dudas</a:t>
                      </a:r>
                    </a:p>
                    <a:p>
                      <a:pPr algn="l"/>
                      <a:r>
                        <a:rPr lang="es-ES" sz="800" b="1" dirty="0">
                          <a:solidFill>
                            <a:srgbClr val="00B05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 9 a 11 horas 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6524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6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2EC71D3F-85E0-0B20-0E43-007CD0609542}"/>
              </a:ext>
            </a:extLst>
          </p:cNvPr>
          <p:cNvSpPr txBox="1"/>
          <p:nvPr/>
        </p:nvSpPr>
        <p:spPr>
          <a:xfrm>
            <a:off x="7575865" y="1581203"/>
            <a:ext cx="186942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Dolor pélvico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EF1004F1-7B19-6F79-9C01-9EBA2CDE04B9}"/>
              </a:ext>
            </a:extLst>
          </p:cNvPr>
          <p:cNvSpPr txBox="1"/>
          <p:nvPr/>
        </p:nvSpPr>
        <p:spPr>
          <a:xfrm>
            <a:off x="6794500" y="4540250"/>
            <a:ext cx="31598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Punción Seca Cuadrante </a:t>
            </a:r>
            <a:r>
              <a:rPr lang="es-ES" sz="1000" b="1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Inf</a:t>
            </a:r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II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EB7EEA2C-DF2E-057A-40C6-AF946D1AC932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F807455-ED5C-2949-3484-41BE60265BDB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492D4E3E-082F-9B82-27C7-5CF2F2457D07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B99E0F1A-9C74-F191-31B8-0D90094EF350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C2113254-4121-2735-8F5F-939D3CD50C31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D7085A0B-8215-56CD-5E58-08086C41FD3D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66F2287D-2683-C43D-9B7F-1B913917DB55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8E250CD5-4C70-5352-1FA5-02081C2EDE56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C410FEA3-04B2-A359-E0DF-8061DB735798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845740" y="273050"/>
            <a:ext cx="21304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105" dirty="0"/>
              <a:t>abril</a:t>
            </a:r>
            <a:r>
              <a:rPr spc="25" dirty="0"/>
              <a:t> </a:t>
            </a:r>
            <a:r>
              <a:rPr spc="110" dirty="0"/>
              <a:t>de</a:t>
            </a:r>
            <a:r>
              <a:rPr spc="30" dirty="0"/>
              <a:t> </a:t>
            </a:r>
            <a:r>
              <a:rPr spc="175" dirty="0"/>
              <a:t>2025</a:t>
            </a:r>
          </a:p>
        </p:txBody>
      </p:sp>
      <p:graphicFrame>
        <p:nvGraphicFramePr>
          <p:cNvPr id="10" name="objec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003612"/>
              </p:ext>
            </p:extLst>
          </p:nvPr>
        </p:nvGraphicFramePr>
        <p:xfrm>
          <a:off x="423862" y="1244306"/>
          <a:ext cx="9552303" cy="60391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46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077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884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646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11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700" b="1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ENTREGA DE ACTIVIDADES ÉTICA DE LA INVESTIGACIÓN GRUPOS 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12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13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14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15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16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17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18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19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20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7828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21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22</a:t>
                      </a: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  <a:p>
                      <a:pPr marL="0" marR="11430" lvl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800" b="1" dirty="0">
                          <a:solidFill>
                            <a:srgbClr val="00B050"/>
                          </a:solidFill>
                          <a:latin typeface="Lucida Sans Unicode"/>
                          <a:cs typeface="Lucida Sans Unicode"/>
                        </a:rPr>
                        <a:t>ESTADÍSTICA Colgar contenidos</a:t>
                      </a:r>
                    </a:p>
                    <a:p>
                      <a:pPr marR="11430" algn="r">
                        <a:lnSpc>
                          <a:spcPct val="100000"/>
                        </a:lnSpc>
                      </a:pPr>
                      <a:endParaRPr lang="es-ES"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24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25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26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27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7829"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28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29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latin typeface="Lucida Sans Unicode"/>
                          <a:cs typeface="Lucida Sans Unicode"/>
                        </a:rPr>
                        <a:t>30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1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2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065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3</a:t>
                      </a:r>
                      <a:endParaRPr sz="7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B5B5B5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1430" algn="r">
                        <a:lnSpc>
                          <a:spcPct val="100000"/>
                        </a:lnSpc>
                      </a:pPr>
                      <a:r>
                        <a:rPr sz="700" dirty="0">
                          <a:solidFill>
                            <a:srgbClr val="B5B5B5"/>
                          </a:solidFill>
                          <a:latin typeface="Lucida Sans Unicode"/>
                          <a:cs typeface="Lucida Sans Unicode"/>
                        </a:rPr>
                        <a:t>4</a:t>
                      </a:r>
                      <a:endParaRPr sz="700" dirty="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>
                    <a:lnL w="3175">
                      <a:solidFill>
                        <a:srgbClr val="B5B5B5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CuadroTexto 11">
            <a:extLst>
              <a:ext uri="{FF2B5EF4-FFF2-40B4-BE49-F238E27FC236}">
                <a16:creationId xmlns:a16="http://schemas.microsoft.com/office/drawing/2014/main" id="{EA297D64-76C4-BB3A-397E-4BCDC7765B7A}"/>
              </a:ext>
            </a:extLst>
          </p:cNvPr>
          <p:cNvSpPr txBox="1"/>
          <p:nvPr/>
        </p:nvSpPr>
        <p:spPr>
          <a:xfrm>
            <a:off x="7799896" y="1678216"/>
            <a:ext cx="1497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Máster 1º Visceral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641F734-D178-BDF9-21ED-A4FC29ADD4D8}"/>
              </a:ext>
            </a:extLst>
          </p:cNvPr>
          <p:cNvSpPr txBox="1"/>
          <p:nvPr/>
        </p:nvSpPr>
        <p:spPr>
          <a:xfrm>
            <a:off x="429011" y="126353"/>
            <a:ext cx="4325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Los seminarios se realizan los sábado y domingos</a:t>
            </a: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excepción de los seminarios de electrolisis y </a:t>
            </a:r>
            <a:r>
              <a:rPr lang="es-ES" sz="1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neuromodulación</a:t>
            </a:r>
            <a:endParaRPr lang="es-ES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s-ES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que comienzan los viernes por la tarde.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DB4ADFD-7222-8879-7D17-78364C62A43E}"/>
              </a:ext>
            </a:extLst>
          </p:cNvPr>
          <p:cNvSpPr txBox="1"/>
          <p:nvPr/>
        </p:nvSpPr>
        <p:spPr>
          <a:xfrm>
            <a:off x="1443984" y="740410"/>
            <a:ext cx="47852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Sábados de 9:00 a 14:00 /15:00 a 20:00 y Domingos de 9:00 a 14:00</a:t>
            </a:r>
          </a:p>
        </p:txBody>
      </p:sp>
      <p:sp>
        <p:nvSpPr>
          <p:cNvPr id="16" name="object 3">
            <a:extLst>
              <a:ext uri="{FF2B5EF4-FFF2-40B4-BE49-F238E27FC236}">
                <a16:creationId xmlns:a16="http://schemas.microsoft.com/office/drawing/2014/main" id="{16395401-683A-D6B4-6C08-F5C25C35F8DC}"/>
              </a:ext>
            </a:extLst>
          </p:cNvPr>
          <p:cNvSpPr txBox="1"/>
          <p:nvPr/>
        </p:nvSpPr>
        <p:spPr>
          <a:xfrm>
            <a:off x="781392" y="1035050"/>
            <a:ext cx="45462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1472F427-5254-EDBD-5BC3-16E48D454E1D}"/>
              </a:ext>
            </a:extLst>
          </p:cNvPr>
          <p:cNvSpPr txBox="1"/>
          <p:nvPr/>
        </p:nvSpPr>
        <p:spPr>
          <a:xfrm>
            <a:off x="2061905" y="1035050"/>
            <a:ext cx="57165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martes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object 5">
            <a:extLst>
              <a:ext uri="{FF2B5EF4-FFF2-40B4-BE49-F238E27FC236}">
                <a16:creationId xmlns:a16="http://schemas.microsoft.com/office/drawing/2014/main" id="{539CC13A-F788-6AE2-3CE1-6494140D5438}"/>
              </a:ext>
            </a:extLst>
          </p:cNvPr>
          <p:cNvSpPr txBox="1"/>
          <p:nvPr/>
        </p:nvSpPr>
        <p:spPr>
          <a:xfrm>
            <a:off x="3275200" y="1035050"/>
            <a:ext cx="78209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miércoles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9" name="object 6">
            <a:extLst>
              <a:ext uri="{FF2B5EF4-FFF2-40B4-BE49-F238E27FC236}">
                <a16:creationId xmlns:a16="http://schemas.microsoft.com/office/drawing/2014/main" id="{CF049266-D638-7778-720A-64BA32B7635C}"/>
              </a:ext>
            </a:extLst>
          </p:cNvPr>
          <p:cNvSpPr txBox="1"/>
          <p:nvPr/>
        </p:nvSpPr>
        <p:spPr>
          <a:xfrm>
            <a:off x="4821202" y="1035050"/>
            <a:ext cx="528896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j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0" name="object 7">
            <a:extLst>
              <a:ext uri="{FF2B5EF4-FFF2-40B4-BE49-F238E27FC236}">
                <a16:creationId xmlns:a16="http://schemas.microsoft.com/office/drawing/2014/main" id="{53FB17EA-C4AD-BEB0-2021-5600F0D025D5}"/>
              </a:ext>
            </a:extLst>
          </p:cNvPr>
          <p:cNvSpPr txBox="1"/>
          <p:nvPr/>
        </p:nvSpPr>
        <p:spPr>
          <a:xfrm>
            <a:off x="6141063" y="1035050"/>
            <a:ext cx="590787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viernes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1" name="object 8">
            <a:extLst>
              <a:ext uri="{FF2B5EF4-FFF2-40B4-BE49-F238E27FC236}">
                <a16:creationId xmlns:a16="http://schemas.microsoft.com/office/drawing/2014/main" id="{950B5CF1-8AAB-9E99-8708-41A71C2608C7}"/>
              </a:ext>
            </a:extLst>
          </p:cNvPr>
          <p:cNvSpPr txBox="1"/>
          <p:nvPr/>
        </p:nvSpPr>
        <p:spPr>
          <a:xfrm>
            <a:off x="7502252" y="1035050"/>
            <a:ext cx="595289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sáb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bject 9">
            <a:extLst>
              <a:ext uri="{FF2B5EF4-FFF2-40B4-BE49-F238E27FC236}">
                <a16:creationId xmlns:a16="http://schemas.microsoft.com/office/drawing/2014/main" id="{24E6B3AC-1868-4940-BA68-63B6CDE442F5}"/>
              </a:ext>
            </a:extLst>
          </p:cNvPr>
          <p:cNvSpPr txBox="1"/>
          <p:nvPr/>
        </p:nvSpPr>
        <p:spPr>
          <a:xfrm>
            <a:off x="8772006" y="1035050"/>
            <a:ext cx="726948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do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</a:t>
            </a:r>
            <a:r>
              <a:rPr sz="1000" spc="-5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ng</a:t>
            </a:r>
            <a:r>
              <a:rPr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</a:t>
            </a:r>
            <a:endParaRPr sz="10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1254</Words>
  <Application>Microsoft Office PowerPoint</Application>
  <PresentationFormat>Personalizado</PresentationFormat>
  <Paragraphs>616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Calibri</vt:lpstr>
      <vt:lpstr>Lucida Sans Unicode</vt:lpstr>
      <vt:lpstr>Trebuchet MS</vt:lpstr>
      <vt:lpstr>Verdana</vt:lpstr>
      <vt:lpstr>Office Theme</vt:lpstr>
      <vt:lpstr>Presentación de PowerPoint</vt:lpstr>
      <vt:lpstr>septiembre de 2024</vt:lpstr>
      <vt:lpstr>octubre de 2024</vt:lpstr>
      <vt:lpstr>noviembre de 2024</vt:lpstr>
      <vt:lpstr>diciembre de 2024</vt:lpstr>
      <vt:lpstr>enero de 2025</vt:lpstr>
      <vt:lpstr>febrero de 2025</vt:lpstr>
      <vt:lpstr>marzo de 2025</vt:lpstr>
      <vt:lpstr>abril de 2025</vt:lpstr>
      <vt:lpstr>mayo de 2025</vt:lpstr>
      <vt:lpstr>junio de 2025</vt:lpstr>
      <vt:lpstr>julio de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— Mes — 1/9/24 a 31/7/25</dc:title>
  <dc:creator>Daniel Pecos Martin</dc:creator>
  <cp:lastModifiedBy>Gallego Izquierdo Tomás</cp:lastModifiedBy>
  <cp:revision>32</cp:revision>
  <dcterms:created xsi:type="dcterms:W3CDTF">2024-03-11T08:29:05Z</dcterms:created>
  <dcterms:modified xsi:type="dcterms:W3CDTF">2024-06-17T12:49:56Z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2024-03-11T00:00:00Z</vt:filetime>
  </property>
  <property fmtid="{D5CDD505-2E9C-101B-9397-08002B2CF9AE}" pid="3" name="Creator">
    <vt:lpwstr>Calendario</vt:lpwstr>
  </property>
  <property fmtid="{D5CDD505-2E9C-101B-9397-08002B2CF9AE}" pid="4" name="LastSaved">
    <vt:filetime>2024-03-11T00:00:00Z</vt:filetime>
  </property>
</Properties>
</file>